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72" r:id="rId2"/>
    <p:sldId id="273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F4FD"/>
    <a:srgbClr val="FEF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1" autoAdjust="0"/>
  </p:normalViewPr>
  <p:slideViewPr>
    <p:cSldViewPr showGuides="1">
      <p:cViewPr varScale="1">
        <p:scale>
          <a:sx n="88" d="100"/>
          <a:sy n="88" d="100"/>
        </p:scale>
        <p:origin x="451" y="72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01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9-02-02T07:47:49.755" v="36" actId="790"/>
      <pc:docMkLst>
        <pc:docMk/>
      </pc:docMkLst>
      <pc:sldChg chg="modSp modNotes">
        <pc:chgData name="Fake Test User" userId="SID-0" providerId="Test" clId="FakeClientId" dt="2019-02-02T07:47:30.553" v="32" actId="790"/>
        <pc:sldMkLst>
          <pc:docMk/>
          <pc:sldMk cId="2404973060" sldId="272"/>
        </pc:sldMkLst>
        <pc:spChg chg="mod">
          <ac:chgData name="Fake Test User" userId="SID-0" providerId="Test" clId="FakeClientId" dt="2019-02-02T07:34:37.835" v="2" actId="790"/>
          <ac:spMkLst>
            <pc:docMk/>
            <pc:sldMk cId="2404973060" sldId="272"/>
            <ac:spMk id="2" creationId="{00000000-0000-0000-0000-000000000000}"/>
          </ac:spMkLst>
        </pc:spChg>
        <pc:spChg chg="mod">
          <ac:chgData name="Fake Test User" userId="SID-0" providerId="Test" clId="FakeClientId" dt="2019-02-02T07:34:37.835" v="2" actId="790"/>
          <ac:spMkLst>
            <pc:docMk/>
            <pc:sldMk cId="2404973060" sldId="272"/>
            <ac:spMk id="3" creationId="{00000000-0000-0000-0000-000000000000}"/>
          </ac:spMkLst>
        </pc:spChg>
      </pc:sldChg>
      <pc:sldChg chg="modSp modNotes">
        <pc:chgData name="Fake Test User" userId="SID-0" providerId="Test" clId="FakeClientId" dt="2019-02-02T07:47:37.912" v="33" actId="790"/>
        <pc:sldMkLst>
          <pc:docMk/>
          <pc:sldMk cId="2150281400" sldId="273"/>
        </pc:sldMkLst>
        <pc:spChg chg="mod">
          <ac:chgData name="Fake Test User" userId="SID-0" providerId="Test" clId="FakeClientId" dt="2019-02-02T07:34:30.132" v="1" actId="790"/>
          <ac:spMkLst>
            <pc:docMk/>
            <pc:sldMk cId="2150281400" sldId="273"/>
            <ac:spMk id="13" creationId="{00000000-0000-0000-0000-000000000000}"/>
          </ac:spMkLst>
        </pc:spChg>
        <pc:spChg chg="mod">
          <ac:chgData name="Fake Test User" userId="SID-0" providerId="Test" clId="FakeClientId" dt="2019-02-02T07:34:30.132" v="1" actId="790"/>
          <ac:spMkLst>
            <pc:docMk/>
            <pc:sldMk cId="2150281400" sldId="273"/>
            <ac:spMk id="14" creationId="{00000000-0000-0000-0000-000000000000}"/>
          </ac:spMkLst>
        </pc:spChg>
      </pc:sldChg>
      <pc:sldChg chg="mod modNotes">
        <pc:chgData name="Fake Test User" userId="SID-0" providerId="Test" clId="FakeClientId" dt="2019-02-02T07:47:41.818" v="34" actId="790"/>
        <pc:sldMkLst>
          <pc:docMk/>
          <pc:sldMk cId="775908057" sldId="274"/>
        </pc:sldMkLst>
      </pc:sldChg>
      <pc:sldChg chg="modSp modNotes">
        <pc:chgData name="Fake Test User" userId="SID-0" providerId="Test" clId="FakeClientId" dt="2019-02-02T07:47:45.865" v="35" actId="790"/>
        <pc:sldMkLst>
          <pc:docMk/>
          <pc:sldMk cId="3268112060" sldId="275"/>
        </pc:sldMkLst>
        <pc:spChg chg="mod">
          <ac:chgData name="Fake Test User" userId="SID-0" providerId="Test" clId="FakeClientId" dt="2019-02-02T07:36:30.203" v="11" actId="790"/>
          <ac:spMkLst>
            <pc:docMk/>
            <pc:sldMk cId="3268112060" sldId="275"/>
            <ac:spMk id="2" creationId="{00000000-0000-0000-0000-000000000000}"/>
          </ac:spMkLst>
        </pc:spChg>
        <pc:spChg chg="mod">
          <ac:chgData name="Fake Test User" userId="SID-0" providerId="Test" clId="FakeClientId" dt="2019-02-02T07:36:30.203" v="11" actId="790"/>
          <ac:spMkLst>
            <pc:docMk/>
            <pc:sldMk cId="3268112060" sldId="275"/>
            <ac:spMk id="11" creationId="{00000000-0000-0000-0000-000000000000}"/>
          </ac:spMkLst>
        </pc:spChg>
        <pc:graphicFrameChg chg="modGraphic">
          <ac:chgData name="Fake Test User" userId="SID-0" providerId="Test" clId="FakeClientId" dt="2019-02-02T07:36:38.983" v="13" actId="790"/>
          <ac:graphicFrameMkLst>
            <pc:docMk/>
            <pc:sldMk cId="3268112060" sldId="275"/>
            <ac:graphicFrameMk id="4" creationId="{00000000-0000-0000-0000-000000000000}"/>
          </ac:graphicFrameMkLst>
        </pc:graphicFrameChg>
      </pc:sldChg>
      <pc:sldChg chg="modNotes">
        <pc:chgData name="Fake Test User" userId="SID-0" providerId="Test" clId="FakeClientId" dt="2019-02-02T07:47:49.755" v="36" actId="790"/>
        <pc:sldMkLst>
          <pc:docMk/>
          <pc:sldMk cId="3148824027" sldId="276"/>
        </pc:sldMkLst>
      </pc:sldChg>
      <pc:sldMasterChg chg="modSldLayout">
        <pc:chgData name="Fake Test User" userId="SID-0" providerId="Test" clId="FakeClientId" dt="2019-02-02T07:46:28.510" v="29" actId="790"/>
        <pc:sldMasterMkLst>
          <pc:docMk/>
          <pc:sldMasterMk cId="2055888188" sldId="2147483672"/>
        </pc:sldMasterMkLst>
        <pc:sldLayoutChg chg="modSp">
          <pc:chgData name="Fake Test User" userId="SID-0" providerId="Test" clId="FakeClientId" dt="2019-02-02T07:44:03.535" v="14" actId="790"/>
          <pc:sldLayoutMkLst>
            <pc:docMk/>
            <pc:sldMasterMk cId="2055888188" sldId="2147483672"/>
            <pc:sldLayoutMk cId="2937747410" sldId="2147483674"/>
          </pc:sldLayoutMkLst>
          <pc:spChg chg="mod">
            <ac:chgData name="Fake Test User" userId="SID-0" providerId="Test" clId="FakeClientId" dt="2019-02-02T07:44:03.535" v="14" actId="790"/>
            <ac:spMkLst>
              <pc:docMk/>
              <pc:sldMasterMk cId="2055888188" sldId="2147483672"/>
              <pc:sldLayoutMk cId="2937747410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4:03.535" v="14" actId="790"/>
            <ac:spMkLst>
              <pc:docMk/>
              <pc:sldMasterMk cId="2055888188" sldId="2147483672"/>
              <pc:sldLayoutMk cId="2937747410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4:03.535" v="14" actId="790"/>
            <ac:spMkLst>
              <pc:docMk/>
              <pc:sldMasterMk cId="2055888188" sldId="2147483672"/>
              <pc:sldLayoutMk cId="2937747410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4:03.535" v="14" actId="790"/>
            <ac:spMkLst>
              <pc:docMk/>
              <pc:sldMasterMk cId="2055888188" sldId="2147483672"/>
              <pc:sldLayoutMk cId="2937747410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4:03.535" v="14" actId="790"/>
            <ac:spMkLst>
              <pc:docMk/>
              <pc:sldMasterMk cId="2055888188" sldId="2147483672"/>
              <pc:sldLayoutMk cId="2937747410" sldId="2147483674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4:11.769" v="15" actId="790"/>
          <pc:sldLayoutMkLst>
            <pc:docMk/>
            <pc:sldMasterMk cId="2055888188" sldId="2147483672"/>
            <pc:sldLayoutMk cId="3117983739" sldId="2147483675"/>
          </pc:sldLayoutMkLst>
          <pc:spChg chg="mod">
            <ac:chgData name="Fake Test User" userId="SID-0" providerId="Test" clId="FakeClientId" dt="2019-02-02T07:44:11.769" v="15" actId="790"/>
            <ac:spMkLst>
              <pc:docMk/>
              <pc:sldMasterMk cId="2055888188" sldId="2147483672"/>
              <pc:sldLayoutMk cId="3117983739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4:11.769" v="15" actId="790"/>
            <ac:spMkLst>
              <pc:docMk/>
              <pc:sldMasterMk cId="2055888188" sldId="2147483672"/>
              <pc:sldLayoutMk cId="3117983739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4:11.769" v="15" actId="790"/>
            <ac:spMkLst>
              <pc:docMk/>
              <pc:sldMasterMk cId="2055888188" sldId="2147483672"/>
              <pc:sldLayoutMk cId="3117983739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4:11.769" v="15" actId="790"/>
            <ac:spMkLst>
              <pc:docMk/>
              <pc:sldMasterMk cId="2055888188" sldId="2147483672"/>
              <pc:sldLayoutMk cId="3117983739" sldId="2147483675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4:11.769" v="15" actId="790"/>
            <ac:spMkLst>
              <pc:docMk/>
              <pc:sldMasterMk cId="2055888188" sldId="2147483672"/>
              <pc:sldLayoutMk cId="3117983739" sldId="2147483675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5:55.809" v="22" actId="790"/>
          <pc:sldLayoutMkLst>
            <pc:docMk/>
            <pc:sldMasterMk cId="2055888188" sldId="2147483672"/>
            <pc:sldLayoutMk cId="847973970" sldId="2147483676"/>
          </pc:sldLayoutMkLst>
          <pc:spChg chg="mod">
            <ac:chgData name="Fake Test User" userId="SID-0" providerId="Test" clId="FakeClientId" dt="2019-02-02T07:45:55.809" v="22" actId="790"/>
            <ac:spMkLst>
              <pc:docMk/>
              <pc:sldMasterMk cId="2055888188" sldId="2147483672"/>
              <pc:sldLayoutMk cId="84797397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5:55.809" v="22" actId="790"/>
            <ac:spMkLst>
              <pc:docMk/>
              <pc:sldMasterMk cId="2055888188" sldId="2147483672"/>
              <pc:sldLayoutMk cId="84797397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5:55.809" v="22" actId="790"/>
            <ac:spMkLst>
              <pc:docMk/>
              <pc:sldMasterMk cId="2055888188" sldId="2147483672"/>
              <pc:sldLayoutMk cId="847973970" sldId="2147483676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5:55.809" v="22" actId="790"/>
            <ac:spMkLst>
              <pc:docMk/>
              <pc:sldMasterMk cId="2055888188" sldId="2147483672"/>
              <pc:sldLayoutMk cId="847973970" sldId="2147483676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5:55.809" v="22" actId="790"/>
            <ac:spMkLst>
              <pc:docMk/>
              <pc:sldMasterMk cId="2055888188" sldId="2147483672"/>
              <pc:sldLayoutMk cId="847973970" sldId="2147483676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07:45:55.809" v="22" actId="790"/>
            <ac:spMkLst>
              <pc:docMk/>
              <pc:sldMasterMk cId="2055888188" sldId="2147483672"/>
              <pc:sldLayoutMk cId="847973970" sldId="2147483676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02.840" v="23" actId="790"/>
          <pc:sldLayoutMkLst>
            <pc:docMk/>
            <pc:sldMasterMk cId="2055888188" sldId="2147483672"/>
            <pc:sldLayoutMk cId="2096214922" sldId="2147483677"/>
          </pc:sldLayoutMkLst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7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8" creationId="{00000000-0000-0000-0000-000000000000}"/>
            </ac:spMkLst>
          </pc:spChg>
          <pc:spChg chg="mod">
            <ac:chgData name="Fake Test User" userId="SID-0" providerId="Test" clId="FakeClientId" dt="2019-02-02T07:46:02.840" v="23" actId="790"/>
            <ac:spMkLst>
              <pc:docMk/>
              <pc:sldMasterMk cId="2055888188" sldId="2147483672"/>
              <pc:sldLayoutMk cId="2096214922" sldId="2147483677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06.590" v="24" actId="790"/>
          <pc:sldLayoutMkLst>
            <pc:docMk/>
            <pc:sldMasterMk cId="2055888188" sldId="2147483672"/>
            <pc:sldLayoutMk cId="863702949" sldId="2147483678"/>
          </pc:sldLayoutMkLst>
          <pc:spChg chg="mod">
            <ac:chgData name="Fake Test User" userId="SID-0" providerId="Test" clId="FakeClientId" dt="2019-02-02T07:46:06.590" v="24" actId="790"/>
            <ac:spMkLst>
              <pc:docMk/>
              <pc:sldMasterMk cId="2055888188" sldId="2147483672"/>
              <pc:sldLayoutMk cId="863702949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6:06.590" v="24" actId="790"/>
            <ac:spMkLst>
              <pc:docMk/>
              <pc:sldMasterMk cId="2055888188" sldId="2147483672"/>
              <pc:sldLayoutMk cId="863702949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6:06.590" v="24" actId="790"/>
            <ac:spMkLst>
              <pc:docMk/>
              <pc:sldMasterMk cId="2055888188" sldId="2147483672"/>
              <pc:sldLayoutMk cId="863702949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6:06.590" v="24" actId="790"/>
            <ac:spMkLst>
              <pc:docMk/>
              <pc:sldMasterMk cId="2055888188" sldId="2147483672"/>
              <pc:sldLayoutMk cId="863702949" sldId="2147483678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10.246" v="25" actId="790"/>
          <pc:sldLayoutMkLst>
            <pc:docMk/>
            <pc:sldMasterMk cId="2055888188" sldId="2147483672"/>
            <pc:sldLayoutMk cId="1975391814" sldId="2147483679"/>
          </pc:sldLayoutMkLst>
          <pc:spChg chg="mod">
            <ac:chgData name="Fake Test User" userId="SID-0" providerId="Test" clId="FakeClientId" dt="2019-02-02T07:46:10.246" v="25" actId="790"/>
            <ac:spMkLst>
              <pc:docMk/>
              <pc:sldMasterMk cId="2055888188" sldId="2147483672"/>
              <pc:sldLayoutMk cId="1975391814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6:10.246" v="25" actId="790"/>
            <ac:spMkLst>
              <pc:docMk/>
              <pc:sldMasterMk cId="2055888188" sldId="2147483672"/>
              <pc:sldLayoutMk cId="1975391814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6:10.246" v="25" actId="790"/>
            <ac:spMkLst>
              <pc:docMk/>
              <pc:sldMasterMk cId="2055888188" sldId="2147483672"/>
              <pc:sldLayoutMk cId="1975391814" sldId="2147483679"/>
              <ac:spMk id="4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14.277" v="26" actId="790"/>
          <pc:sldLayoutMkLst>
            <pc:docMk/>
            <pc:sldMasterMk cId="2055888188" sldId="2147483672"/>
            <pc:sldLayoutMk cId="4163475209" sldId="2147483680"/>
          </pc:sldLayoutMkLst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7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9" creationId="{00000000-0000-0000-0000-000000000000}"/>
            </ac:spMkLst>
          </pc:spChg>
          <pc:spChg chg="mod">
            <ac:chgData name="Fake Test User" userId="SID-0" providerId="Test" clId="FakeClientId" dt="2019-02-02T07:46:14.277" v="26" actId="790"/>
            <ac:spMkLst>
              <pc:docMk/>
              <pc:sldMasterMk cId="2055888188" sldId="2147483672"/>
              <pc:sldLayoutMk cId="4163475209" sldId="2147483680"/>
              <ac:spMk id="10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18.151" v="27" actId="790"/>
          <pc:sldLayoutMkLst>
            <pc:docMk/>
            <pc:sldMasterMk cId="2055888188" sldId="2147483672"/>
            <pc:sldLayoutMk cId="3800320600" sldId="2147483681"/>
          </pc:sldLayoutMkLst>
          <pc:spChg chg="mod">
            <ac:chgData name="Fake Test User" userId="SID-0" providerId="Test" clId="FakeClientId" dt="2019-02-02T07:46:18.151" v="27" actId="790"/>
            <ac:spMkLst>
              <pc:docMk/>
              <pc:sldMasterMk cId="2055888188" sldId="2147483672"/>
              <pc:sldLayoutMk cId="3800320600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6:18.151" v="27" actId="790"/>
            <ac:spMkLst>
              <pc:docMk/>
              <pc:sldMasterMk cId="2055888188" sldId="2147483672"/>
              <pc:sldLayoutMk cId="3800320600" sldId="2147483681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6:18.151" v="27" actId="790"/>
            <ac:spMkLst>
              <pc:docMk/>
              <pc:sldMasterMk cId="2055888188" sldId="2147483672"/>
              <pc:sldLayoutMk cId="3800320600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6:18.151" v="27" actId="790"/>
            <ac:spMkLst>
              <pc:docMk/>
              <pc:sldMasterMk cId="2055888188" sldId="2147483672"/>
              <pc:sldLayoutMk cId="3800320600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6:18.151" v="27" actId="790"/>
            <ac:spMkLst>
              <pc:docMk/>
              <pc:sldMasterMk cId="2055888188" sldId="2147483672"/>
              <pc:sldLayoutMk cId="3800320600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07:46:18.151" v="27" actId="790"/>
            <ac:spMkLst>
              <pc:docMk/>
              <pc:sldMasterMk cId="2055888188" sldId="2147483672"/>
              <pc:sldLayoutMk cId="3800320600" sldId="2147483681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24.464" v="28" actId="790"/>
          <pc:sldLayoutMkLst>
            <pc:docMk/>
            <pc:sldMasterMk cId="2055888188" sldId="2147483672"/>
            <pc:sldLayoutMk cId="3438011728" sldId="2147483682"/>
          </pc:sldLayoutMkLst>
          <pc:spChg chg="mod">
            <ac:chgData name="Fake Test User" userId="SID-0" providerId="Test" clId="FakeClientId" dt="2019-02-02T07:46:24.464" v="28" actId="790"/>
            <ac:spMkLst>
              <pc:docMk/>
              <pc:sldMasterMk cId="2055888188" sldId="2147483672"/>
              <pc:sldLayoutMk cId="3438011728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7:46:24.464" v="28" actId="790"/>
            <ac:spMkLst>
              <pc:docMk/>
              <pc:sldMasterMk cId="2055888188" sldId="2147483672"/>
              <pc:sldLayoutMk cId="3438011728" sldId="2147483682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7:46:24.464" v="28" actId="790"/>
            <ac:spMkLst>
              <pc:docMk/>
              <pc:sldMasterMk cId="2055888188" sldId="2147483672"/>
              <pc:sldLayoutMk cId="3438011728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7:46:24.464" v="28" actId="790"/>
            <ac:spMkLst>
              <pc:docMk/>
              <pc:sldMasterMk cId="2055888188" sldId="2147483672"/>
              <pc:sldLayoutMk cId="3438011728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7:46:24.464" v="28" actId="790"/>
            <ac:spMkLst>
              <pc:docMk/>
              <pc:sldMasterMk cId="2055888188" sldId="2147483672"/>
              <pc:sldLayoutMk cId="3438011728" sldId="2147483682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7:46:28.510" v="29" actId="790"/>
          <pc:sldLayoutMkLst>
            <pc:docMk/>
            <pc:sldMasterMk cId="2055888188" sldId="2147483672"/>
            <pc:sldLayoutMk cId="441314770" sldId="2147483684"/>
          </pc:sldLayoutMkLst>
          <pc:spChg chg="mod">
            <ac:chgData name="Fake Test User" userId="SID-0" providerId="Test" clId="FakeClientId" dt="2019-02-02T07:46:28.510" v="29" actId="790"/>
            <ac:spMkLst>
              <pc:docMk/>
              <pc:sldMasterMk cId="2055888188" sldId="2147483672"/>
              <pc:sldLayoutMk cId="441314770" sldId="2147483684"/>
              <ac:spMk id="6" creationId="{6B648FD0-55DC-447B-ABE6-ABE18CDB9280}"/>
            </ac:spMkLst>
          </pc:spChg>
          <pc:spChg chg="mod">
            <ac:chgData name="Fake Test User" userId="SID-0" providerId="Test" clId="FakeClientId" dt="2019-02-02T07:46:28.510" v="29" actId="790"/>
            <ac:spMkLst>
              <pc:docMk/>
              <pc:sldMasterMk cId="2055888188" sldId="2147483672"/>
              <pc:sldLayoutMk cId="441314770" sldId="2147483684"/>
              <ac:spMk id="7" creationId="{AB70EC0B-2C34-45A7-B467-E0E86AA7137A}"/>
            </ac:spMkLst>
          </pc:spChg>
          <pc:spChg chg="mod">
            <ac:chgData name="Fake Test User" userId="SID-0" providerId="Test" clId="FakeClientId" dt="2019-02-02T07:46:28.510" v="29" actId="790"/>
            <ac:spMkLst>
              <pc:docMk/>
              <pc:sldMasterMk cId="2055888188" sldId="2147483672"/>
              <pc:sldLayoutMk cId="441314770" sldId="2147483684"/>
              <ac:spMk id="8" creationId="{4BDA6FDF-09AF-46C0-BB0B-B053C112B370}"/>
            </ac:spMkLst>
          </pc:spChg>
          <pc:spChg chg="mod">
            <ac:chgData name="Fake Test User" userId="SID-0" providerId="Test" clId="FakeClientId" dt="2019-02-02T07:46:28.510" v="29" actId="790"/>
            <ac:spMkLst>
              <pc:docMk/>
              <pc:sldMasterMk cId="2055888188" sldId="2147483672"/>
              <pc:sldLayoutMk cId="441314770" sldId="2147483684"/>
              <ac:spMk id="9" creationId="{64941BAD-E5DD-4B7D-B48F-E67D87DB417D}"/>
            </ac:spMkLst>
          </pc:spChg>
          <pc:spChg chg="mod">
            <ac:chgData name="Fake Test User" userId="SID-0" providerId="Test" clId="FakeClientId" dt="2019-02-02T07:46:28.510" v="29" actId="790"/>
            <ac:spMkLst>
              <pc:docMk/>
              <pc:sldMasterMk cId="2055888188" sldId="2147483672"/>
              <pc:sldLayoutMk cId="441314770" sldId="2147483684"/>
              <ac:spMk id="10" creationId="{A1132073-49CD-425A-BD18-5DCC3E0424E4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83BDC9-0635-4ACC-95A7-E5AB247C0635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EB051B5-C6BF-4598-ADE4-A1E18E8D96F4}">
      <dgm:prSet phldrT="[Текст]"/>
      <dgm:spPr/>
      <dgm:t>
        <a:bodyPr/>
        <a:lstStyle/>
        <a:p>
          <a:r>
            <a:rPr lang="ru-RU" b="1" i="1" dirty="0" smtClean="0"/>
            <a:t>содержательные аспекты работы группы: между членами группы на основе общего задания есть согласие относительно  действий группы,  и оно лишь формально</a:t>
          </a:r>
          <a:endParaRPr lang="ru-RU" b="1" i="1" dirty="0"/>
        </a:p>
      </dgm:t>
    </dgm:pt>
    <dgm:pt modelId="{25B12212-B69D-4249-8659-BECB38D81D06}" type="parTrans" cxnId="{185940AF-5CE2-4601-9F81-FE840F2802AE}">
      <dgm:prSet/>
      <dgm:spPr/>
      <dgm:t>
        <a:bodyPr/>
        <a:lstStyle/>
        <a:p>
          <a:endParaRPr lang="ru-RU" b="1" i="1"/>
        </a:p>
      </dgm:t>
    </dgm:pt>
    <dgm:pt modelId="{BC1E5901-96E5-400B-B878-50669021319A}" type="sibTrans" cxnId="{185940AF-5CE2-4601-9F81-FE840F2802AE}">
      <dgm:prSet/>
      <dgm:spPr/>
      <dgm:t>
        <a:bodyPr/>
        <a:lstStyle/>
        <a:p>
          <a:endParaRPr lang="ru-RU" b="1" i="1"/>
        </a:p>
      </dgm:t>
    </dgm:pt>
    <dgm:pt modelId="{AA870449-C0CE-410A-B6B1-1E1C1B1C40D4}">
      <dgm:prSet phldrT="[Текст]"/>
      <dgm:spPr/>
      <dgm:t>
        <a:bodyPr/>
        <a:lstStyle/>
        <a:p>
          <a:r>
            <a:rPr lang="ru-RU" b="1" i="1" dirty="0" smtClean="0"/>
            <a:t>завуалированные и явные проблемы организации: межличностные конфликты внутри группы, взаимодействие между ее членами</a:t>
          </a:r>
          <a:endParaRPr lang="ru-RU" b="1" i="1" dirty="0"/>
        </a:p>
      </dgm:t>
    </dgm:pt>
    <dgm:pt modelId="{021BF548-A3E3-439D-81C1-131730032FE3}" type="parTrans" cxnId="{3A6A608F-03DB-462C-8DD8-5EB4582C55CD}">
      <dgm:prSet/>
      <dgm:spPr/>
      <dgm:t>
        <a:bodyPr/>
        <a:lstStyle/>
        <a:p>
          <a:endParaRPr lang="ru-RU" b="1" i="1"/>
        </a:p>
      </dgm:t>
    </dgm:pt>
    <dgm:pt modelId="{CAFBC636-FD1E-4F30-BCEE-897194F072A9}" type="sibTrans" cxnId="{3A6A608F-03DB-462C-8DD8-5EB4582C55CD}">
      <dgm:prSet/>
      <dgm:spPr/>
      <dgm:t>
        <a:bodyPr/>
        <a:lstStyle/>
        <a:p>
          <a:endParaRPr lang="ru-RU" b="1" i="1"/>
        </a:p>
      </dgm:t>
    </dgm:pt>
    <dgm:pt modelId="{D26C1F5F-9660-4193-954E-63492EE67FC8}">
      <dgm:prSet phldrT="[Текст]"/>
      <dgm:spPr/>
      <dgm:t>
        <a:bodyPr/>
        <a:lstStyle/>
        <a:p>
          <a:r>
            <a:rPr lang="ru-RU" b="1" i="1" dirty="0" smtClean="0"/>
            <a:t>основные и скрытые проблемы:  иерархия в группе, дружба, взаимоотношения между членами группы</a:t>
          </a:r>
          <a:endParaRPr lang="ru-RU" b="1" i="1" dirty="0"/>
        </a:p>
      </dgm:t>
    </dgm:pt>
    <dgm:pt modelId="{167D4B2E-1FEB-4DB3-959B-6FB76A6C8776}" type="parTrans" cxnId="{3A20F69D-DB02-483E-AC0D-875FD2202C07}">
      <dgm:prSet/>
      <dgm:spPr/>
      <dgm:t>
        <a:bodyPr/>
        <a:lstStyle/>
        <a:p>
          <a:endParaRPr lang="ru-RU" b="1" i="1"/>
        </a:p>
      </dgm:t>
    </dgm:pt>
    <dgm:pt modelId="{6DE2E127-CD38-4B14-9C7F-777FE989C4CD}" type="sibTrans" cxnId="{3A20F69D-DB02-483E-AC0D-875FD2202C07}">
      <dgm:prSet/>
      <dgm:spPr/>
      <dgm:t>
        <a:bodyPr/>
        <a:lstStyle/>
        <a:p>
          <a:endParaRPr lang="ru-RU" b="1" i="1"/>
        </a:p>
      </dgm:t>
    </dgm:pt>
    <dgm:pt modelId="{3C1DC3D0-A4B4-442A-84F3-2F717A0D5A6C}">
      <dgm:prSet phldrT="[Текст]"/>
      <dgm:spPr/>
      <dgm:t>
        <a:bodyPr/>
        <a:lstStyle/>
        <a:p>
          <a:r>
            <a:rPr lang="ru-RU" b="1" i="1" dirty="0" smtClean="0"/>
            <a:t>подсознательные аспекты взаимодействия: фобии, симпатии и антипатии, мотивации </a:t>
          </a:r>
          <a:endParaRPr lang="ru-RU" b="1" i="1" dirty="0"/>
        </a:p>
      </dgm:t>
    </dgm:pt>
    <dgm:pt modelId="{F87CD021-B53F-4EF9-9D26-12C094010964}" type="parTrans" cxnId="{0BACCE05-7B52-4FFF-8DDE-21FEF5CD96A1}">
      <dgm:prSet/>
      <dgm:spPr/>
      <dgm:t>
        <a:bodyPr/>
        <a:lstStyle/>
        <a:p>
          <a:endParaRPr lang="ru-RU" b="1" i="1"/>
        </a:p>
      </dgm:t>
    </dgm:pt>
    <dgm:pt modelId="{93973D90-827B-41A0-84AE-9ACC3AC8CA8F}" type="sibTrans" cxnId="{0BACCE05-7B52-4FFF-8DDE-21FEF5CD96A1}">
      <dgm:prSet/>
      <dgm:spPr/>
      <dgm:t>
        <a:bodyPr/>
        <a:lstStyle/>
        <a:p>
          <a:endParaRPr lang="ru-RU" b="1" i="1"/>
        </a:p>
      </dgm:t>
    </dgm:pt>
    <dgm:pt modelId="{AC906F40-02AE-475B-9212-BA864E3E408D}">
      <dgm:prSet phldrT="[Текст]"/>
      <dgm:spPr/>
      <dgm:t>
        <a:bodyPr/>
        <a:lstStyle/>
        <a:p>
          <a:r>
            <a:rPr lang="ru-RU" b="1" i="1" dirty="0" smtClean="0"/>
            <a:t>обязанности, общность убеждений и ценностей: интересы и потребности участников группы</a:t>
          </a:r>
          <a:endParaRPr lang="ru-RU" b="1" i="1" dirty="0"/>
        </a:p>
      </dgm:t>
    </dgm:pt>
    <dgm:pt modelId="{C0FB2C60-2A7D-446E-BB10-37EB5D601ECD}" type="parTrans" cxnId="{8E0B7C68-A924-45B6-88DB-ECAAD85A4C4B}">
      <dgm:prSet/>
      <dgm:spPr/>
      <dgm:t>
        <a:bodyPr/>
        <a:lstStyle/>
        <a:p>
          <a:endParaRPr lang="ru-RU" b="1" i="1"/>
        </a:p>
      </dgm:t>
    </dgm:pt>
    <dgm:pt modelId="{54A8B309-4DEF-4484-968E-F0E1CCA9FE69}" type="sibTrans" cxnId="{8E0B7C68-A924-45B6-88DB-ECAAD85A4C4B}">
      <dgm:prSet/>
      <dgm:spPr/>
      <dgm:t>
        <a:bodyPr/>
        <a:lstStyle/>
        <a:p>
          <a:endParaRPr lang="ru-RU" b="1" i="1"/>
        </a:p>
      </dgm:t>
    </dgm:pt>
    <dgm:pt modelId="{8E18E6D2-14F2-447C-9F24-373C0C3EA892}" type="pres">
      <dgm:prSet presAssocID="{7383BDC9-0635-4ACC-95A7-E5AB247C063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6B24BA-16D5-44A1-91AA-1548F3637923}" type="pres">
      <dgm:prSet presAssocID="{7383BDC9-0635-4ACC-95A7-E5AB247C0635}" presName="dummyMaxCanvas" presStyleCnt="0">
        <dgm:presLayoutVars/>
      </dgm:prSet>
      <dgm:spPr/>
    </dgm:pt>
    <dgm:pt modelId="{3E0C69FF-5864-46EE-8CFE-A49607FA36B6}" type="pres">
      <dgm:prSet presAssocID="{7383BDC9-0635-4ACC-95A7-E5AB247C063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CE610-7A79-48F5-9F68-D924D75EBE60}" type="pres">
      <dgm:prSet presAssocID="{7383BDC9-0635-4ACC-95A7-E5AB247C063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CB149-5477-4B3F-B310-19B993D1A296}" type="pres">
      <dgm:prSet presAssocID="{7383BDC9-0635-4ACC-95A7-E5AB247C063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85DD6-2E78-4498-87BF-8687A5BD6236}" type="pres">
      <dgm:prSet presAssocID="{7383BDC9-0635-4ACC-95A7-E5AB247C0635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FF6554-EEA1-4728-BC7B-5458E2C1AD3B}" type="pres">
      <dgm:prSet presAssocID="{7383BDC9-0635-4ACC-95A7-E5AB247C063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DE453-F16B-4020-893E-9FE407FB6981}" type="pres">
      <dgm:prSet presAssocID="{7383BDC9-0635-4ACC-95A7-E5AB247C063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77269-004B-4E9D-AC8D-B5E3C049AA2D}" type="pres">
      <dgm:prSet presAssocID="{7383BDC9-0635-4ACC-95A7-E5AB247C063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DA03F-9653-431C-83DA-7543A0095B7A}" type="pres">
      <dgm:prSet presAssocID="{7383BDC9-0635-4ACC-95A7-E5AB247C063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42F89-00B2-4024-85BF-F11B4F4BDCEB}" type="pres">
      <dgm:prSet presAssocID="{7383BDC9-0635-4ACC-95A7-E5AB247C063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465E2-4E08-47EF-9958-FB7DE00EE62A}" type="pres">
      <dgm:prSet presAssocID="{7383BDC9-0635-4ACC-95A7-E5AB247C063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263EE-0241-4417-8E23-DBEB2B1AE806}" type="pres">
      <dgm:prSet presAssocID="{7383BDC9-0635-4ACC-95A7-E5AB247C063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50F905-40DA-4766-80D9-54C729085BB8}" type="pres">
      <dgm:prSet presAssocID="{7383BDC9-0635-4ACC-95A7-E5AB247C063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ABC19E-2B6F-49EB-93D6-4ABBB3DABB1A}" type="pres">
      <dgm:prSet presAssocID="{7383BDC9-0635-4ACC-95A7-E5AB247C063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A72E0A-66FD-4EDC-9C3D-0522306991A7}" type="pres">
      <dgm:prSet presAssocID="{7383BDC9-0635-4ACC-95A7-E5AB247C063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E5BDDE-EBBF-43FD-8A90-EAA7D3A34BEC}" type="presOf" srcId="{3C1DC3D0-A4B4-442A-84F3-2F717A0D5A6C}" destId="{1AFF6554-EEA1-4728-BC7B-5458E2C1AD3B}" srcOrd="0" destOrd="0" presId="urn:microsoft.com/office/officeart/2005/8/layout/vProcess5"/>
    <dgm:cxn modelId="{D055FE22-9925-4C59-AEBA-43C2F88E76C1}" type="presOf" srcId="{BC1E5901-96E5-400B-B878-50669021319A}" destId="{0EADE453-F16B-4020-893E-9FE407FB6981}" srcOrd="0" destOrd="0" presId="urn:microsoft.com/office/officeart/2005/8/layout/vProcess5"/>
    <dgm:cxn modelId="{669C4F91-68A9-46E0-904D-F693D4EA1C06}" type="presOf" srcId="{AA870449-C0CE-410A-B6B1-1E1C1B1C40D4}" destId="{A9ECE610-7A79-48F5-9F68-D924D75EBE60}" srcOrd="0" destOrd="0" presId="urn:microsoft.com/office/officeart/2005/8/layout/vProcess5"/>
    <dgm:cxn modelId="{8E0B7C68-A924-45B6-88DB-ECAAD85A4C4B}" srcId="{7383BDC9-0635-4ACC-95A7-E5AB247C0635}" destId="{AC906F40-02AE-475B-9212-BA864E3E408D}" srcOrd="3" destOrd="0" parTransId="{C0FB2C60-2A7D-446E-BB10-37EB5D601ECD}" sibTransId="{54A8B309-4DEF-4484-968E-F0E1CCA9FE69}"/>
    <dgm:cxn modelId="{3CEF2CE2-AEBF-4AF8-BAC2-77A133134EC1}" type="presOf" srcId="{6DE2E127-CD38-4B14-9C7F-777FE989C4CD}" destId="{267DA03F-9653-431C-83DA-7543A0095B7A}" srcOrd="0" destOrd="0" presId="urn:microsoft.com/office/officeart/2005/8/layout/vProcess5"/>
    <dgm:cxn modelId="{776EB572-8527-4F13-9E6F-4CC57398BA0C}" type="presOf" srcId="{D26C1F5F-9660-4193-954E-63492EE67FC8}" destId="{2FDCB149-5477-4B3F-B310-19B993D1A296}" srcOrd="0" destOrd="0" presId="urn:microsoft.com/office/officeart/2005/8/layout/vProcess5"/>
    <dgm:cxn modelId="{7B0FD6FA-251F-4166-BDDB-B8ACC8B3FBB8}" type="presOf" srcId="{AC906F40-02AE-475B-9212-BA864E3E408D}" destId="{A3485DD6-2E78-4498-87BF-8687A5BD6236}" srcOrd="0" destOrd="0" presId="urn:microsoft.com/office/officeart/2005/8/layout/vProcess5"/>
    <dgm:cxn modelId="{3A20F69D-DB02-483E-AC0D-875FD2202C07}" srcId="{7383BDC9-0635-4ACC-95A7-E5AB247C0635}" destId="{D26C1F5F-9660-4193-954E-63492EE67FC8}" srcOrd="2" destOrd="0" parTransId="{167D4B2E-1FEB-4DB3-959B-6FB76A6C8776}" sibTransId="{6DE2E127-CD38-4B14-9C7F-777FE989C4CD}"/>
    <dgm:cxn modelId="{E345D485-9BAF-477C-914A-1A9C70F76460}" type="presOf" srcId="{BEB051B5-C6BF-4598-ADE4-A1E18E8D96F4}" destId="{F2A465E2-4E08-47EF-9958-FB7DE00EE62A}" srcOrd="1" destOrd="0" presId="urn:microsoft.com/office/officeart/2005/8/layout/vProcess5"/>
    <dgm:cxn modelId="{0B8F0817-D1A4-4859-BB27-AE50FCCC2811}" type="presOf" srcId="{54A8B309-4DEF-4484-968E-F0E1CCA9FE69}" destId="{8CB42F89-00B2-4024-85BF-F11B4F4BDCEB}" srcOrd="0" destOrd="0" presId="urn:microsoft.com/office/officeart/2005/8/layout/vProcess5"/>
    <dgm:cxn modelId="{0BACCE05-7B52-4FFF-8DDE-21FEF5CD96A1}" srcId="{7383BDC9-0635-4ACC-95A7-E5AB247C0635}" destId="{3C1DC3D0-A4B4-442A-84F3-2F717A0D5A6C}" srcOrd="4" destOrd="0" parTransId="{F87CD021-B53F-4EF9-9D26-12C094010964}" sibTransId="{93973D90-827B-41A0-84AE-9ACC3AC8CA8F}"/>
    <dgm:cxn modelId="{FC581637-1D17-4506-8EDB-680DDAD2143C}" type="presOf" srcId="{BEB051B5-C6BF-4598-ADE4-A1E18E8D96F4}" destId="{3E0C69FF-5864-46EE-8CFE-A49607FA36B6}" srcOrd="0" destOrd="0" presId="urn:microsoft.com/office/officeart/2005/8/layout/vProcess5"/>
    <dgm:cxn modelId="{3BAC6E48-70B1-4157-B4AD-4D211CDC3D83}" type="presOf" srcId="{3C1DC3D0-A4B4-442A-84F3-2F717A0D5A6C}" destId="{09A72E0A-66FD-4EDC-9C3D-0522306991A7}" srcOrd="1" destOrd="0" presId="urn:microsoft.com/office/officeart/2005/8/layout/vProcess5"/>
    <dgm:cxn modelId="{EDEA22EE-35CC-4BCA-846B-431DAAEF3955}" type="presOf" srcId="{AA870449-C0CE-410A-B6B1-1E1C1B1C40D4}" destId="{40C263EE-0241-4417-8E23-DBEB2B1AE806}" srcOrd="1" destOrd="0" presId="urn:microsoft.com/office/officeart/2005/8/layout/vProcess5"/>
    <dgm:cxn modelId="{A1B0EADC-9477-4AD3-9F24-94F7A6013C65}" type="presOf" srcId="{7383BDC9-0635-4ACC-95A7-E5AB247C0635}" destId="{8E18E6D2-14F2-447C-9F24-373C0C3EA892}" srcOrd="0" destOrd="0" presId="urn:microsoft.com/office/officeart/2005/8/layout/vProcess5"/>
    <dgm:cxn modelId="{23E2970C-E03A-44A5-928B-42E2D8FB36C7}" type="presOf" srcId="{CAFBC636-FD1E-4F30-BCEE-897194F072A9}" destId="{27F77269-004B-4E9D-AC8D-B5E3C049AA2D}" srcOrd="0" destOrd="0" presId="urn:microsoft.com/office/officeart/2005/8/layout/vProcess5"/>
    <dgm:cxn modelId="{0F263DFD-3EDA-4295-B9E4-DC9A0161EE3A}" type="presOf" srcId="{D26C1F5F-9660-4193-954E-63492EE67FC8}" destId="{3350F905-40DA-4766-80D9-54C729085BB8}" srcOrd="1" destOrd="0" presId="urn:microsoft.com/office/officeart/2005/8/layout/vProcess5"/>
    <dgm:cxn modelId="{0F9C9A90-492D-4152-A8C3-CE7EDDABB394}" type="presOf" srcId="{AC906F40-02AE-475B-9212-BA864E3E408D}" destId="{9FABC19E-2B6F-49EB-93D6-4ABBB3DABB1A}" srcOrd="1" destOrd="0" presId="urn:microsoft.com/office/officeart/2005/8/layout/vProcess5"/>
    <dgm:cxn modelId="{185940AF-5CE2-4601-9F81-FE840F2802AE}" srcId="{7383BDC9-0635-4ACC-95A7-E5AB247C0635}" destId="{BEB051B5-C6BF-4598-ADE4-A1E18E8D96F4}" srcOrd="0" destOrd="0" parTransId="{25B12212-B69D-4249-8659-BECB38D81D06}" sibTransId="{BC1E5901-96E5-400B-B878-50669021319A}"/>
    <dgm:cxn modelId="{3A6A608F-03DB-462C-8DD8-5EB4582C55CD}" srcId="{7383BDC9-0635-4ACC-95A7-E5AB247C0635}" destId="{AA870449-C0CE-410A-B6B1-1E1C1B1C40D4}" srcOrd="1" destOrd="0" parTransId="{021BF548-A3E3-439D-81C1-131730032FE3}" sibTransId="{CAFBC636-FD1E-4F30-BCEE-897194F072A9}"/>
    <dgm:cxn modelId="{00EC8DA4-53F1-48FC-81C7-76DC01CE2F69}" type="presParOf" srcId="{8E18E6D2-14F2-447C-9F24-373C0C3EA892}" destId="{946B24BA-16D5-44A1-91AA-1548F3637923}" srcOrd="0" destOrd="0" presId="urn:microsoft.com/office/officeart/2005/8/layout/vProcess5"/>
    <dgm:cxn modelId="{141D6CD2-1B19-4AD4-AECE-A81885D8D941}" type="presParOf" srcId="{8E18E6D2-14F2-447C-9F24-373C0C3EA892}" destId="{3E0C69FF-5864-46EE-8CFE-A49607FA36B6}" srcOrd="1" destOrd="0" presId="urn:microsoft.com/office/officeart/2005/8/layout/vProcess5"/>
    <dgm:cxn modelId="{F64F7533-A141-4BA7-98FB-76ABB4D1084E}" type="presParOf" srcId="{8E18E6D2-14F2-447C-9F24-373C0C3EA892}" destId="{A9ECE610-7A79-48F5-9F68-D924D75EBE60}" srcOrd="2" destOrd="0" presId="urn:microsoft.com/office/officeart/2005/8/layout/vProcess5"/>
    <dgm:cxn modelId="{672A848C-AEBC-4366-9A99-B33F64E621ED}" type="presParOf" srcId="{8E18E6D2-14F2-447C-9F24-373C0C3EA892}" destId="{2FDCB149-5477-4B3F-B310-19B993D1A296}" srcOrd="3" destOrd="0" presId="urn:microsoft.com/office/officeart/2005/8/layout/vProcess5"/>
    <dgm:cxn modelId="{D29B9B72-EA9F-4616-9FEA-3549E1FDA4B5}" type="presParOf" srcId="{8E18E6D2-14F2-447C-9F24-373C0C3EA892}" destId="{A3485DD6-2E78-4498-87BF-8687A5BD6236}" srcOrd="4" destOrd="0" presId="urn:microsoft.com/office/officeart/2005/8/layout/vProcess5"/>
    <dgm:cxn modelId="{E7DAE8A5-3E27-4A2E-97BE-A2B5E43BEFC5}" type="presParOf" srcId="{8E18E6D2-14F2-447C-9F24-373C0C3EA892}" destId="{1AFF6554-EEA1-4728-BC7B-5458E2C1AD3B}" srcOrd="5" destOrd="0" presId="urn:microsoft.com/office/officeart/2005/8/layout/vProcess5"/>
    <dgm:cxn modelId="{9A5437C1-5EF5-421A-BBCC-B9426DC4FADA}" type="presParOf" srcId="{8E18E6D2-14F2-447C-9F24-373C0C3EA892}" destId="{0EADE453-F16B-4020-893E-9FE407FB6981}" srcOrd="6" destOrd="0" presId="urn:microsoft.com/office/officeart/2005/8/layout/vProcess5"/>
    <dgm:cxn modelId="{CF4B1000-65AC-4C17-A753-4DBF9EB38FA9}" type="presParOf" srcId="{8E18E6D2-14F2-447C-9F24-373C0C3EA892}" destId="{27F77269-004B-4E9D-AC8D-B5E3C049AA2D}" srcOrd="7" destOrd="0" presId="urn:microsoft.com/office/officeart/2005/8/layout/vProcess5"/>
    <dgm:cxn modelId="{1D1305F3-3B08-4CCF-B6B1-F0573AB9CCF1}" type="presParOf" srcId="{8E18E6D2-14F2-447C-9F24-373C0C3EA892}" destId="{267DA03F-9653-431C-83DA-7543A0095B7A}" srcOrd="8" destOrd="0" presId="urn:microsoft.com/office/officeart/2005/8/layout/vProcess5"/>
    <dgm:cxn modelId="{1A18F54A-8FB7-47CF-BD70-D3C32D5C8056}" type="presParOf" srcId="{8E18E6D2-14F2-447C-9F24-373C0C3EA892}" destId="{8CB42F89-00B2-4024-85BF-F11B4F4BDCEB}" srcOrd="9" destOrd="0" presId="urn:microsoft.com/office/officeart/2005/8/layout/vProcess5"/>
    <dgm:cxn modelId="{A5BC463D-47E8-4959-9245-906000D788E2}" type="presParOf" srcId="{8E18E6D2-14F2-447C-9F24-373C0C3EA892}" destId="{F2A465E2-4E08-47EF-9958-FB7DE00EE62A}" srcOrd="10" destOrd="0" presId="urn:microsoft.com/office/officeart/2005/8/layout/vProcess5"/>
    <dgm:cxn modelId="{C8F4B835-7ADE-42C1-AAA4-F342970EB001}" type="presParOf" srcId="{8E18E6D2-14F2-447C-9F24-373C0C3EA892}" destId="{40C263EE-0241-4417-8E23-DBEB2B1AE806}" srcOrd="11" destOrd="0" presId="urn:microsoft.com/office/officeart/2005/8/layout/vProcess5"/>
    <dgm:cxn modelId="{BCA2D412-6C5D-4025-B5BA-0F0229C14C97}" type="presParOf" srcId="{8E18E6D2-14F2-447C-9F24-373C0C3EA892}" destId="{3350F905-40DA-4766-80D9-54C729085BB8}" srcOrd="12" destOrd="0" presId="urn:microsoft.com/office/officeart/2005/8/layout/vProcess5"/>
    <dgm:cxn modelId="{5AC85D11-7672-4581-97EF-9B840F4826EB}" type="presParOf" srcId="{8E18E6D2-14F2-447C-9F24-373C0C3EA892}" destId="{9FABC19E-2B6F-49EB-93D6-4ABBB3DABB1A}" srcOrd="13" destOrd="0" presId="urn:microsoft.com/office/officeart/2005/8/layout/vProcess5"/>
    <dgm:cxn modelId="{536CB031-EC77-4EA8-BE58-90D2DD650AFB}" type="presParOf" srcId="{8E18E6D2-14F2-447C-9F24-373C0C3EA892}" destId="{09A72E0A-66FD-4EDC-9C3D-0522306991A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9EEEB6-7E5A-4E9D-AB18-9F6919FCDE05}" type="doc">
      <dgm:prSet loTypeId="urn:microsoft.com/office/officeart/2005/8/layout/matrix2" loCatId="matrix" qsTypeId="urn:microsoft.com/office/officeart/2005/8/quickstyle/simple3" qsCatId="simple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E20F2523-8446-4A5C-9515-50329ECF5502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600" b="1" dirty="0" smtClean="0"/>
            <a:t>профессиональная сработанность группы, которая формируется в результате совместной работы в коллективе </a:t>
          </a:r>
          <a:endParaRPr lang="ru-RU" sz="1600" b="1" dirty="0"/>
        </a:p>
      </dgm:t>
    </dgm:pt>
    <dgm:pt modelId="{3F50B3C8-2369-4B54-B92E-55599635A72F}" type="parTrans" cxnId="{6C184864-0883-440B-BFE9-B56EE9041465}">
      <dgm:prSet/>
      <dgm:spPr/>
      <dgm:t>
        <a:bodyPr/>
        <a:lstStyle/>
        <a:p>
          <a:endParaRPr lang="ru-RU" sz="2800" b="1"/>
        </a:p>
      </dgm:t>
    </dgm:pt>
    <dgm:pt modelId="{E41CC90C-8ABE-4E3B-9728-C12A0C6B0232}" type="sibTrans" cxnId="{6C184864-0883-440B-BFE9-B56EE9041465}">
      <dgm:prSet/>
      <dgm:spPr/>
      <dgm:t>
        <a:bodyPr/>
        <a:lstStyle/>
        <a:p>
          <a:endParaRPr lang="ru-RU" sz="2800" b="1"/>
        </a:p>
      </dgm:t>
    </dgm:pt>
    <dgm:pt modelId="{58AC5BA1-4E89-4A19-BC56-8E927BB73D06}">
      <dgm:prSet phldrT="[Текст]" custT="1"/>
      <dgm:spPr/>
      <dgm:t>
        <a:bodyPr/>
        <a:lstStyle/>
        <a:p>
          <a:r>
            <a:rPr lang="ru-RU" sz="1600" b="1" dirty="0" smtClean="0"/>
            <a:t>морально-психологическая сплоченность: наличие норм взаимопомощи и </a:t>
          </a:r>
          <a:r>
            <a:rPr lang="ru-RU" sz="1600" b="1" dirty="0" err="1" smtClean="0"/>
            <a:t>взаимоподдержки</a:t>
          </a:r>
          <a:r>
            <a:rPr lang="ru-RU" sz="1600" b="1" dirty="0" smtClean="0"/>
            <a:t> на основе общности представлений о самих себе</a:t>
          </a:r>
          <a:endParaRPr lang="ru-RU" sz="1600" b="1" dirty="0"/>
        </a:p>
      </dgm:t>
    </dgm:pt>
    <dgm:pt modelId="{67BC0A4E-C484-41A4-9257-3BBA871F8278}" type="parTrans" cxnId="{65CA0A7D-A590-4627-87C5-D4D16C6FEE8E}">
      <dgm:prSet/>
      <dgm:spPr/>
      <dgm:t>
        <a:bodyPr/>
        <a:lstStyle/>
        <a:p>
          <a:endParaRPr lang="ru-RU" sz="2800" b="1"/>
        </a:p>
      </dgm:t>
    </dgm:pt>
    <dgm:pt modelId="{D4E1438C-C864-4195-818E-8899DE08D11C}" type="sibTrans" cxnId="{65CA0A7D-A590-4627-87C5-D4D16C6FEE8E}">
      <dgm:prSet/>
      <dgm:spPr/>
      <dgm:t>
        <a:bodyPr/>
        <a:lstStyle/>
        <a:p>
          <a:endParaRPr lang="ru-RU" sz="2800" b="1"/>
        </a:p>
      </dgm:t>
    </dgm:pt>
    <dgm:pt modelId="{34C4EA6D-F72F-43DD-B483-9D7B5BD91483}">
      <dgm:prSet phldrT="[Текст]" custT="1"/>
      <dgm:spPr/>
      <dgm:t>
        <a:bodyPr/>
        <a:lstStyle/>
        <a:p>
          <a:r>
            <a:rPr lang="ru-RU" sz="1600" b="1" dirty="0" smtClean="0"/>
            <a:t>межличностная совместимость: психологическая готовность работников сотрудничать друг с другом</a:t>
          </a:r>
          <a:endParaRPr lang="ru-RU" sz="1600" b="1" dirty="0"/>
        </a:p>
      </dgm:t>
    </dgm:pt>
    <dgm:pt modelId="{8A7D9EE6-1E3F-4A8B-9B55-A6BA21006909}" type="parTrans" cxnId="{B9C88BDF-C93F-40FD-9DC4-C88338D7E196}">
      <dgm:prSet/>
      <dgm:spPr/>
      <dgm:t>
        <a:bodyPr/>
        <a:lstStyle/>
        <a:p>
          <a:endParaRPr lang="ru-RU" sz="2800" b="1"/>
        </a:p>
      </dgm:t>
    </dgm:pt>
    <dgm:pt modelId="{D9B5A135-54DE-43D7-9247-5291109561AB}" type="sibTrans" cxnId="{B9C88BDF-C93F-40FD-9DC4-C88338D7E196}">
      <dgm:prSet/>
      <dgm:spPr/>
      <dgm:t>
        <a:bodyPr/>
        <a:lstStyle/>
        <a:p>
          <a:endParaRPr lang="ru-RU" sz="2800" b="1"/>
        </a:p>
      </dgm:t>
    </dgm:pt>
    <dgm:pt modelId="{AB7C3F24-DC4A-42B7-8136-2E2727AD2B93}">
      <dgm:prSet phldrT="[Текст]" custT="1"/>
      <dgm:spPr/>
      <dgm:t>
        <a:bodyPr/>
        <a:lstStyle/>
        <a:p>
          <a:r>
            <a:rPr lang="ru-RU" sz="1600" b="1" dirty="0" smtClean="0"/>
            <a:t>продуктивность и удовлетворенность результатами труда</a:t>
          </a:r>
          <a:endParaRPr lang="ru-RU" sz="1600" b="1" dirty="0"/>
        </a:p>
      </dgm:t>
    </dgm:pt>
    <dgm:pt modelId="{1EE26C06-2BE7-4E1B-A25C-CC4097C135CC}" type="parTrans" cxnId="{6C7AB5CA-FB75-4D8B-9D1A-076723635F59}">
      <dgm:prSet/>
      <dgm:spPr/>
      <dgm:t>
        <a:bodyPr/>
        <a:lstStyle/>
        <a:p>
          <a:endParaRPr lang="ru-RU" sz="2800" b="1"/>
        </a:p>
      </dgm:t>
    </dgm:pt>
    <dgm:pt modelId="{7F9C4FFA-7D01-490A-A92B-9FFEED41F440}" type="sibTrans" cxnId="{6C7AB5CA-FB75-4D8B-9D1A-076723635F59}">
      <dgm:prSet/>
      <dgm:spPr/>
      <dgm:t>
        <a:bodyPr/>
        <a:lstStyle/>
        <a:p>
          <a:endParaRPr lang="ru-RU" sz="2800" b="1"/>
        </a:p>
      </dgm:t>
    </dgm:pt>
    <dgm:pt modelId="{FB6162B4-A8C3-463E-BFBB-F0663E0CBF3A}" type="pres">
      <dgm:prSet presAssocID="{7F9EEEB6-7E5A-4E9D-AB18-9F6919FCDE0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22990B-EA3C-4DD0-9F47-97A57F98A927}" type="pres">
      <dgm:prSet presAssocID="{7F9EEEB6-7E5A-4E9D-AB18-9F6919FCDE05}" presName="axisShape" presStyleLbl="bgShp" presStyleIdx="0" presStyleCnt="1"/>
      <dgm:spPr/>
    </dgm:pt>
    <dgm:pt modelId="{7AC4AC6D-CBCD-4AD8-8248-192634FFCA97}" type="pres">
      <dgm:prSet presAssocID="{7F9EEEB6-7E5A-4E9D-AB18-9F6919FCDE05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C30AD-B6FE-4E16-B67F-4C152B289239}" type="pres">
      <dgm:prSet presAssocID="{7F9EEEB6-7E5A-4E9D-AB18-9F6919FCDE05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06B8E1-BC40-432E-B1D2-F35F71996838}" type="pres">
      <dgm:prSet presAssocID="{7F9EEEB6-7E5A-4E9D-AB18-9F6919FCDE05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A3B61-332A-4F80-A038-DE111CF1E301}" type="pres">
      <dgm:prSet presAssocID="{7F9EEEB6-7E5A-4E9D-AB18-9F6919FCDE05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0E61FF-46DC-4AFD-A392-6A0BADBF0B79}" type="presOf" srcId="{E20F2523-8446-4A5C-9515-50329ECF5502}" destId="{7AC4AC6D-CBCD-4AD8-8248-192634FFCA97}" srcOrd="0" destOrd="0" presId="urn:microsoft.com/office/officeart/2005/8/layout/matrix2"/>
    <dgm:cxn modelId="{16C6C938-AB33-465C-9CBF-894067B427DF}" type="presOf" srcId="{34C4EA6D-F72F-43DD-B483-9D7B5BD91483}" destId="{6E06B8E1-BC40-432E-B1D2-F35F71996838}" srcOrd="0" destOrd="0" presId="urn:microsoft.com/office/officeart/2005/8/layout/matrix2"/>
    <dgm:cxn modelId="{6C184864-0883-440B-BFE9-B56EE9041465}" srcId="{7F9EEEB6-7E5A-4E9D-AB18-9F6919FCDE05}" destId="{E20F2523-8446-4A5C-9515-50329ECF5502}" srcOrd="0" destOrd="0" parTransId="{3F50B3C8-2369-4B54-B92E-55599635A72F}" sibTransId="{E41CC90C-8ABE-4E3B-9728-C12A0C6B0232}"/>
    <dgm:cxn modelId="{8967C22D-9F2B-4B01-9C07-57FA2A027023}" type="presOf" srcId="{7F9EEEB6-7E5A-4E9D-AB18-9F6919FCDE05}" destId="{FB6162B4-A8C3-463E-BFBB-F0663E0CBF3A}" srcOrd="0" destOrd="0" presId="urn:microsoft.com/office/officeart/2005/8/layout/matrix2"/>
    <dgm:cxn modelId="{65CA0A7D-A590-4627-87C5-D4D16C6FEE8E}" srcId="{7F9EEEB6-7E5A-4E9D-AB18-9F6919FCDE05}" destId="{58AC5BA1-4E89-4A19-BC56-8E927BB73D06}" srcOrd="1" destOrd="0" parTransId="{67BC0A4E-C484-41A4-9257-3BBA871F8278}" sibTransId="{D4E1438C-C864-4195-818E-8899DE08D11C}"/>
    <dgm:cxn modelId="{42EC13DF-6F45-40C0-9F63-6D9F5893E404}" type="presOf" srcId="{AB7C3F24-DC4A-42B7-8136-2E2727AD2B93}" destId="{8DBA3B61-332A-4F80-A038-DE111CF1E301}" srcOrd="0" destOrd="0" presId="urn:microsoft.com/office/officeart/2005/8/layout/matrix2"/>
    <dgm:cxn modelId="{6C7AB5CA-FB75-4D8B-9D1A-076723635F59}" srcId="{7F9EEEB6-7E5A-4E9D-AB18-9F6919FCDE05}" destId="{AB7C3F24-DC4A-42B7-8136-2E2727AD2B93}" srcOrd="3" destOrd="0" parTransId="{1EE26C06-2BE7-4E1B-A25C-CC4097C135CC}" sibTransId="{7F9C4FFA-7D01-490A-A92B-9FFEED41F440}"/>
    <dgm:cxn modelId="{B9C88BDF-C93F-40FD-9DC4-C88338D7E196}" srcId="{7F9EEEB6-7E5A-4E9D-AB18-9F6919FCDE05}" destId="{34C4EA6D-F72F-43DD-B483-9D7B5BD91483}" srcOrd="2" destOrd="0" parTransId="{8A7D9EE6-1E3F-4A8B-9B55-A6BA21006909}" sibTransId="{D9B5A135-54DE-43D7-9247-5291109561AB}"/>
    <dgm:cxn modelId="{FD9B066E-0260-495C-B75A-5B542CB27B83}" type="presOf" srcId="{58AC5BA1-4E89-4A19-BC56-8E927BB73D06}" destId="{7E8C30AD-B6FE-4E16-B67F-4C152B289239}" srcOrd="0" destOrd="0" presId="urn:microsoft.com/office/officeart/2005/8/layout/matrix2"/>
    <dgm:cxn modelId="{88020895-7D2E-45B2-9A35-3BFA94105724}" type="presParOf" srcId="{FB6162B4-A8C3-463E-BFBB-F0663E0CBF3A}" destId="{6922990B-EA3C-4DD0-9F47-97A57F98A927}" srcOrd="0" destOrd="0" presId="urn:microsoft.com/office/officeart/2005/8/layout/matrix2"/>
    <dgm:cxn modelId="{CA20ECB7-55D0-4F3C-8759-BC88D6BD993D}" type="presParOf" srcId="{FB6162B4-A8C3-463E-BFBB-F0663E0CBF3A}" destId="{7AC4AC6D-CBCD-4AD8-8248-192634FFCA97}" srcOrd="1" destOrd="0" presId="urn:microsoft.com/office/officeart/2005/8/layout/matrix2"/>
    <dgm:cxn modelId="{57DC8537-BB59-431A-B8B4-E88A032B5FDE}" type="presParOf" srcId="{FB6162B4-A8C3-463E-BFBB-F0663E0CBF3A}" destId="{7E8C30AD-B6FE-4E16-B67F-4C152B289239}" srcOrd="2" destOrd="0" presId="urn:microsoft.com/office/officeart/2005/8/layout/matrix2"/>
    <dgm:cxn modelId="{5C726E4A-BAFE-4E11-AC38-631F8CDD5059}" type="presParOf" srcId="{FB6162B4-A8C3-463E-BFBB-F0663E0CBF3A}" destId="{6E06B8E1-BC40-432E-B1D2-F35F71996838}" srcOrd="3" destOrd="0" presId="urn:microsoft.com/office/officeart/2005/8/layout/matrix2"/>
    <dgm:cxn modelId="{B27C20B1-350E-4705-948A-1D8C02F5008E}" type="presParOf" srcId="{FB6162B4-A8C3-463E-BFBB-F0663E0CBF3A}" destId="{8DBA3B61-332A-4F80-A038-DE111CF1E30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9ADC5D-466F-4F6F-AFBD-BF440534AFBE}" type="doc">
      <dgm:prSet loTypeId="urn:microsoft.com/office/officeart/2005/8/layout/process1" loCatId="process" qsTypeId="urn:microsoft.com/office/officeart/2005/8/quickstyle/simple3" qsCatId="simple" csTypeId="urn:microsoft.com/office/officeart/2005/8/colors/colorful3" csCatId="colorful" phldr="1"/>
      <dgm:spPr/>
    </dgm:pt>
    <dgm:pt modelId="{600269D3-EBD5-4AE0-A0DF-C392F2937808}">
      <dgm:prSet phldrT="[Текст]"/>
      <dgm:spPr/>
      <dgm:t>
        <a:bodyPr/>
        <a:lstStyle/>
        <a:p>
          <a:r>
            <a:rPr lang="ru-RU" dirty="0" smtClean="0"/>
            <a:t>распределение ролей в компании ясно</a:t>
          </a:r>
          <a:endParaRPr lang="ru-RU" dirty="0"/>
        </a:p>
      </dgm:t>
    </dgm:pt>
    <dgm:pt modelId="{51625AFC-1F10-488A-8756-3D1280B15BDC}" type="parTrans" cxnId="{5426354F-2452-4291-ABE9-65AE3782BCE5}">
      <dgm:prSet/>
      <dgm:spPr/>
      <dgm:t>
        <a:bodyPr/>
        <a:lstStyle/>
        <a:p>
          <a:endParaRPr lang="ru-RU"/>
        </a:p>
      </dgm:t>
    </dgm:pt>
    <dgm:pt modelId="{6DA2CFE7-79A3-4A32-9B1A-C9B880941444}" type="sibTrans" cxnId="{5426354F-2452-4291-ABE9-65AE3782BCE5}">
      <dgm:prSet/>
      <dgm:spPr/>
      <dgm:t>
        <a:bodyPr/>
        <a:lstStyle/>
        <a:p>
          <a:endParaRPr lang="ru-RU"/>
        </a:p>
      </dgm:t>
    </dgm:pt>
    <dgm:pt modelId="{E2DF79BA-4441-4966-83E9-20559E09B874}">
      <dgm:prSet phldrT="[Текст]"/>
      <dgm:spPr/>
      <dgm:t>
        <a:bodyPr/>
        <a:lstStyle/>
        <a:p>
          <a:r>
            <a:rPr lang="ru-RU" dirty="0" smtClean="0"/>
            <a:t>отношения выстроены и углублены, а потому не выясняются</a:t>
          </a:r>
          <a:endParaRPr lang="ru-RU" dirty="0"/>
        </a:p>
      </dgm:t>
    </dgm:pt>
    <dgm:pt modelId="{3EA8DC5D-E817-412B-81C7-6597F814ACA2}" type="parTrans" cxnId="{C21A41BC-C382-4C27-A8DE-533212CC106A}">
      <dgm:prSet/>
      <dgm:spPr/>
      <dgm:t>
        <a:bodyPr/>
        <a:lstStyle/>
        <a:p>
          <a:endParaRPr lang="ru-RU"/>
        </a:p>
      </dgm:t>
    </dgm:pt>
    <dgm:pt modelId="{709B09D7-25A0-4133-B5E8-7ECBB8D2A92B}" type="sibTrans" cxnId="{C21A41BC-C382-4C27-A8DE-533212CC106A}">
      <dgm:prSet/>
      <dgm:spPr/>
      <dgm:t>
        <a:bodyPr/>
        <a:lstStyle/>
        <a:p>
          <a:endParaRPr lang="ru-RU"/>
        </a:p>
      </dgm:t>
    </dgm:pt>
    <dgm:pt modelId="{E7B8DC11-1B65-449C-A9BC-E60AE4C3A1C1}">
      <dgm:prSet phldrT="[Текст]"/>
      <dgm:spPr/>
      <dgm:t>
        <a:bodyPr/>
        <a:lstStyle/>
        <a:p>
          <a:r>
            <a:rPr lang="ru-RU" dirty="0" smtClean="0"/>
            <a:t>процессы поняты и отлажены и коллеги в полную силу работают над их развитием</a:t>
          </a:r>
          <a:endParaRPr lang="ru-RU" dirty="0"/>
        </a:p>
      </dgm:t>
    </dgm:pt>
    <dgm:pt modelId="{22549CAA-D804-46C0-BBF2-D3795BB587C7}" type="parTrans" cxnId="{AFC3FA5C-9783-4D4E-8B8D-534A8ADDA3E1}">
      <dgm:prSet/>
      <dgm:spPr/>
      <dgm:t>
        <a:bodyPr/>
        <a:lstStyle/>
        <a:p>
          <a:endParaRPr lang="ru-RU"/>
        </a:p>
      </dgm:t>
    </dgm:pt>
    <dgm:pt modelId="{6F0D5908-A553-4C62-A7F0-DCC2D8667AD8}" type="sibTrans" cxnId="{AFC3FA5C-9783-4D4E-8B8D-534A8ADDA3E1}">
      <dgm:prSet/>
      <dgm:spPr/>
      <dgm:t>
        <a:bodyPr/>
        <a:lstStyle/>
        <a:p>
          <a:endParaRPr lang="ru-RU"/>
        </a:p>
      </dgm:t>
    </dgm:pt>
    <dgm:pt modelId="{2BB4FA65-89D5-4BCF-8B2A-F99CAA7AAC2A}" type="pres">
      <dgm:prSet presAssocID="{099ADC5D-466F-4F6F-AFBD-BF440534AFBE}" presName="Name0" presStyleCnt="0">
        <dgm:presLayoutVars>
          <dgm:dir/>
          <dgm:resizeHandles val="exact"/>
        </dgm:presLayoutVars>
      </dgm:prSet>
      <dgm:spPr/>
    </dgm:pt>
    <dgm:pt modelId="{CE5A08B2-EBEB-45D4-88F4-AEAAC64427B4}" type="pres">
      <dgm:prSet presAssocID="{600269D3-EBD5-4AE0-A0DF-C392F293780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5AAAF4-EB1F-4DAC-B66D-7F9EBF6F82E5}" type="pres">
      <dgm:prSet presAssocID="{6DA2CFE7-79A3-4A32-9B1A-C9B88094144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9899C0F-F5C4-44CF-BCB1-ED18687DD1B2}" type="pres">
      <dgm:prSet presAssocID="{6DA2CFE7-79A3-4A32-9B1A-C9B88094144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96288D48-AB3C-4987-BA58-3D3B20FD8614}" type="pres">
      <dgm:prSet presAssocID="{E2DF79BA-4441-4966-83E9-20559E09B87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74C3EA-0C8B-47B8-8C16-44FCED4EBFF8}" type="pres">
      <dgm:prSet presAssocID="{709B09D7-25A0-4133-B5E8-7ECBB8D2A92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01648AB-D208-44EE-9D5A-9998D00E9E4A}" type="pres">
      <dgm:prSet presAssocID="{709B09D7-25A0-4133-B5E8-7ECBB8D2A92B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F98A222-F20C-49A8-9AD8-6243E90D4BA6}" type="pres">
      <dgm:prSet presAssocID="{E7B8DC11-1B65-449C-A9BC-E60AE4C3A1C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C3FA5C-9783-4D4E-8B8D-534A8ADDA3E1}" srcId="{099ADC5D-466F-4F6F-AFBD-BF440534AFBE}" destId="{E7B8DC11-1B65-449C-A9BC-E60AE4C3A1C1}" srcOrd="2" destOrd="0" parTransId="{22549CAA-D804-46C0-BBF2-D3795BB587C7}" sibTransId="{6F0D5908-A553-4C62-A7F0-DCC2D8667AD8}"/>
    <dgm:cxn modelId="{5426354F-2452-4291-ABE9-65AE3782BCE5}" srcId="{099ADC5D-466F-4F6F-AFBD-BF440534AFBE}" destId="{600269D3-EBD5-4AE0-A0DF-C392F2937808}" srcOrd="0" destOrd="0" parTransId="{51625AFC-1F10-488A-8756-3D1280B15BDC}" sibTransId="{6DA2CFE7-79A3-4A32-9B1A-C9B880941444}"/>
    <dgm:cxn modelId="{75CC9CBB-A595-446D-BAA4-509DBA8A1EA9}" type="presOf" srcId="{600269D3-EBD5-4AE0-A0DF-C392F2937808}" destId="{CE5A08B2-EBEB-45D4-88F4-AEAAC64427B4}" srcOrd="0" destOrd="0" presId="urn:microsoft.com/office/officeart/2005/8/layout/process1"/>
    <dgm:cxn modelId="{B0F68EF9-9865-40AA-88AB-988450D11A6B}" type="presOf" srcId="{6DA2CFE7-79A3-4A32-9B1A-C9B880941444}" destId="{445AAAF4-EB1F-4DAC-B66D-7F9EBF6F82E5}" srcOrd="0" destOrd="0" presId="urn:microsoft.com/office/officeart/2005/8/layout/process1"/>
    <dgm:cxn modelId="{1B834D26-9A43-4D23-BB98-95A91CC9D315}" type="presOf" srcId="{6DA2CFE7-79A3-4A32-9B1A-C9B880941444}" destId="{79899C0F-F5C4-44CF-BCB1-ED18687DD1B2}" srcOrd="1" destOrd="0" presId="urn:microsoft.com/office/officeart/2005/8/layout/process1"/>
    <dgm:cxn modelId="{C0FE76D9-B2F1-46B7-B77B-4287353EC2C0}" type="presOf" srcId="{E2DF79BA-4441-4966-83E9-20559E09B874}" destId="{96288D48-AB3C-4987-BA58-3D3B20FD8614}" srcOrd="0" destOrd="0" presId="urn:microsoft.com/office/officeart/2005/8/layout/process1"/>
    <dgm:cxn modelId="{01FC66DC-C926-4F0F-84EF-2837DD58E541}" type="presOf" srcId="{E7B8DC11-1B65-449C-A9BC-E60AE4C3A1C1}" destId="{9F98A222-F20C-49A8-9AD8-6243E90D4BA6}" srcOrd="0" destOrd="0" presId="urn:microsoft.com/office/officeart/2005/8/layout/process1"/>
    <dgm:cxn modelId="{C21A41BC-C382-4C27-A8DE-533212CC106A}" srcId="{099ADC5D-466F-4F6F-AFBD-BF440534AFBE}" destId="{E2DF79BA-4441-4966-83E9-20559E09B874}" srcOrd="1" destOrd="0" parTransId="{3EA8DC5D-E817-412B-81C7-6597F814ACA2}" sibTransId="{709B09D7-25A0-4133-B5E8-7ECBB8D2A92B}"/>
    <dgm:cxn modelId="{24C7987E-D14D-47EE-A080-27000F360361}" type="presOf" srcId="{709B09D7-25A0-4133-B5E8-7ECBB8D2A92B}" destId="{F01648AB-D208-44EE-9D5A-9998D00E9E4A}" srcOrd="1" destOrd="0" presId="urn:microsoft.com/office/officeart/2005/8/layout/process1"/>
    <dgm:cxn modelId="{56E71EF5-ADC6-4EEF-A08E-791E05905B6E}" type="presOf" srcId="{709B09D7-25A0-4133-B5E8-7ECBB8D2A92B}" destId="{8874C3EA-0C8B-47B8-8C16-44FCED4EBFF8}" srcOrd="0" destOrd="0" presId="urn:microsoft.com/office/officeart/2005/8/layout/process1"/>
    <dgm:cxn modelId="{0CC40990-40E0-468B-A877-C255D5CF9E17}" type="presOf" srcId="{099ADC5D-466F-4F6F-AFBD-BF440534AFBE}" destId="{2BB4FA65-89D5-4BCF-8B2A-F99CAA7AAC2A}" srcOrd="0" destOrd="0" presId="urn:microsoft.com/office/officeart/2005/8/layout/process1"/>
    <dgm:cxn modelId="{EC6973F3-B647-4D32-BABC-0F5E7D2299FC}" type="presParOf" srcId="{2BB4FA65-89D5-4BCF-8B2A-F99CAA7AAC2A}" destId="{CE5A08B2-EBEB-45D4-88F4-AEAAC64427B4}" srcOrd="0" destOrd="0" presId="urn:microsoft.com/office/officeart/2005/8/layout/process1"/>
    <dgm:cxn modelId="{1BFDA39A-3CB8-4556-9C35-D8294B1ADCE8}" type="presParOf" srcId="{2BB4FA65-89D5-4BCF-8B2A-F99CAA7AAC2A}" destId="{445AAAF4-EB1F-4DAC-B66D-7F9EBF6F82E5}" srcOrd="1" destOrd="0" presId="urn:microsoft.com/office/officeart/2005/8/layout/process1"/>
    <dgm:cxn modelId="{ABDC1955-17DB-4CDD-87A0-96A98939BAB2}" type="presParOf" srcId="{445AAAF4-EB1F-4DAC-B66D-7F9EBF6F82E5}" destId="{79899C0F-F5C4-44CF-BCB1-ED18687DD1B2}" srcOrd="0" destOrd="0" presId="urn:microsoft.com/office/officeart/2005/8/layout/process1"/>
    <dgm:cxn modelId="{AFFC0146-3F74-4F57-BECE-D3D150407BEC}" type="presParOf" srcId="{2BB4FA65-89D5-4BCF-8B2A-F99CAA7AAC2A}" destId="{96288D48-AB3C-4987-BA58-3D3B20FD8614}" srcOrd="2" destOrd="0" presId="urn:microsoft.com/office/officeart/2005/8/layout/process1"/>
    <dgm:cxn modelId="{963744FE-4A5E-450A-82A5-AE2D082A39CA}" type="presParOf" srcId="{2BB4FA65-89D5-4BCF-8B2A-F99CAA7AAC2A}" destId="{8874C3EA-0C8B-47B8-8C16-44FCED4EBFF8}" srcOrd="3" destOrd="0" presId="urn:microsoft.com/office/officeart/2005/8/layout/process1"/>
    <dgm:cxn modelId="{D67221D9-799D-41CB-8040-217FA3723A1B}" type="presParOf" srcId="{8874C3EA-0C8B-47B8-8C16-44FCED4EBFF8}" destId="{F01648AB-D208-44EE-9D5A-9998D00E9E4A}" srcOrd="0" destOrd="0" presId="urn:microsoft.com/office/officeart/2005/8/layout/process1"/>
    <dgm:cxn modelId="{6C58BA85-18C7-42A8-B2F8-FE0C1E114601}" type="presParOf" srcId="{2BB4FA65-89D5-4BCF-8B2A-F99CAA7AAC2A}" destId="{9F98A222-F20C-49A8-9AD8-6243E90D4BA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0C69FF-5864-46EE-8CFE-A49607FA36B6}">
      <dsp:nvSpPr>
        <dsp:cNvPr id="0" name=""/>
        <dsp:cNvSpPr/>
      </dsp:nvSpPr>
      <dsp:spPr>
        <a:xfrm>
          <a:off x="0" y="0"/>
          <a:ext cx="8926831" cy="1017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содержательные аспекты работы группы: между членами группы на основе общего задания есть согласие относительно  действий группы,  и оно лишь формально</a:t>
          </a:r>
          <a:endParaRPr lang="ru-RU" sz="1900" b="1" i="1" kern="1200" dirty="0"/>
        </a:p>
      </dsp:txBody>
      <dsp:txXfrm>
        <a:off x="29816" y="29816"/>
        <a:ext cx="7709246" cy="958348"/>
      </dsp:txXfrm>
    </dsp:sp>
    <dsp:sp modelId="{A9ECE610-7A79-48F5-9F68-D924D75EBE60}">
      <dsp:nvSpPr>
        <dsp:cNvPr id="0" name=""/>
        <dsp:cNvSpPr/>
      </dsp:nvSpPr>
      <dsp:spPr>
        <a:xfrm>
          <a:off x="666614" y="1159366"/>
          <a:ext cx="8926831" cy="1017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05269"/>
                <a:satOff val="-11631"/>
                <a:lumOff val="578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05269"/>
                <a:satOff val="-11631"/>
                <a:lumOff val="578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05269"/>
                <a:satOff val="-11631"/>
                <a:lumOff val="578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завуалированные и явные проблемы организации: межличностные конфликты внутри группы, взаимодействие между ее членами</a:t>
          </a:r>
          <a:endParaRPr lang="ru-RU" sz="1900" b="1" i="1" kern="1200" dirty="0"/>
        </a:p>
      </dsp:txBody>
      <dsp:txXfrm>
        <a:off x="696430" y="1189182"/>
        <a:ext cx="7538898" cy="958348"/>
      </dsp:txXfrm>
    </dsp:sp>
    <dsp:sp modelId="{2FDCB149-5477-4B3F-B310-19B993D1A296}">
      <dsp:nvSpPr>
        <dsp:cNvPr id="0" name=""/>
        <dsp:cNvSpPr/>
      </dsp:nvSpPr>
      <dsp:spPr>
        <a:xfrm>
          <a:off x="1333228" y="2318733"/>
          <a:ext cx="8926831" cy="1017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10539"/>
                <a:satOff val="-23261"/>
                <a:lumOff val="1156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10539"/>
                <a:satOff val="-23261"/>
                <a:lumOff val="1156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10539"/>
                <a:satOff val="-23261"/>
                <a:lumOff val="1156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основные и скрытые проблемы:  иерархия в группе, дружба, взаимоотношения между членами группы</a:t>
          </a:r>
          <a:endParaRPr lang="ru-RU" sz="1900" b="1" i="1" kern="1200" dirty="0"/>
        </a:p>
      </dsp:txBody>
      <dsp:txXfrm>
        <a:off x="1363044" y="2348549"/>
        <a:ext cx="7538898" cy="958348"/>
      </dsp:txXfrm>
    </dsp:sp>
    <dsp:sp modelId="{A3485DD6-2E78-4498-87BF-8687A5BD6236}">
      <dsp:nvSpPr>
        <dsp:cNvPr id="0" name=""/>
        <dsp:cNvSpPr/>
      </dsp:nvSpPr>
      <dsp:spPr>
        <a:xfrm>
          <a:off x="1999842" y="3478099"/>
          <a:ext cx="8926831" cy="1017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15808"/>
                <a:satOff val="-34892"/>
                <a:lumOff val="173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915808"/>
                <a:satOff val="-34892"/>
                <a:lumOff val="173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915808"/>
                <a:satOff val="-34892"/>
                <a:lumOff val="173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обязанности, общность убеждений и ценностей: интересы и потребности участников группы</a:t>
          </a:r>
          <a:endParaRPr lang="ru-RU" sz="1900" b="1" i="1" kern="1200" dirty="0"/>
        </a:p>
      </dsp:txBody>
      <dsp:txXfrm>
        <a:off x="2029658" y="3507915"/>
        <a:ext cx="7538898" cy="958348"/>
      </dsp:txXfrm>
    </dsp:sp>
    <dsp:sp modelId="{1AFF6554-EEA1-4728-BC7B-5458E2C1AD3B}">
      <dsp:nvSpPr>
        <dsp:cNvPr id="0" name=""/>
        <dsp:cNvSpPr/>
      </dsp:nvSpPr>
      <dsp:spPr>
        <a:xfrm>
          <a:off x="2666456" y="4637466"/>
          <a:ext cx="8926831" cy="1017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221077"/>
                <a:satOff val="-46523"/>
                <a:lumOff val="2313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221077"/>
                <a:satOff val="-46523"/>
                <a:lumOff val="2313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221077"/>
                <a:satOff val="-46523"/>
                <a:lumOff val="2313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подсознательные аспекты взаимодействия: фобии, симпатии и антипатии, мотивации </a:t>
          </a:r>
          <a:endParaRPr lang="ru-RU" sz="1900" b="1" i="1" kern="1200" dirty="0"/>
        </a:p>
      </dsp:txBody>
      <dsp:txXfrm>
        <a:off x="2696272" y="4667282"/>
        <a:ext cx="7538898" cy="958348"/>
      </dsp:txXfrm>
    </dsp:sp>
    <dsp:sp modelId="{0EADE453-F16B-4020-893E-9FE407FB6981}">
      <dsp:nvSpPr>
        <dsp:cNvPr id="0" name=""/>
        <dsp:cNvSpPr/>
      </dsp:nvSpPr>
      <dsp:spPr>
        <a:xfrm>
          <a:off x="8265144" y="743691"/>
          <a:ext cx="661687" cy="66168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b="1" i="1" kern="1200"/>
        </a:p>
      </dsp:txBody>
      <dsp:txXfrm>
        <a:off x="8414024" y="743691"/>
        <a:ext cx="363927" cy="497919"/>
      </dsp:txXfrm>
    </dsp:sp>
    <dsp:sp modelId="{27F77269-004B-4E9D-AC8D-B5E3C049AA2D}">
      <dsp:nvSpPr>
        <dsp:cNvPr id="0" name=""/>
        <dsp:cNvSpPr/>
      </dsp:nvSpPr>
      <dsp:spPr>
        <a:xfrm>
          <a:off x="8931758" y="1903057"/>
          <a:ext cx="661687" cy="66168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682369"/>
            <a:satOff val="5958"/>
            <a:lumOff val="1107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682369"/>
              <a:satOff val="5958"/>
              <a:lumOff val="11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b="1" i="1" kern="1200"/>
        </a:p>
      </dsp:txBody>
      <dsp:txXfrm>
        <a:off x="9080638" y="1903057"/>
        <a:ext cx="363927" cy="497919"/>
      </dsp:txXfrm>
    </dsp:sp>
    <dsp:sp modelId="{267DA03F-9653-431C-83DA-7543A0095B7A}">
      <dsp:nvSpPr>
        <dsp:cNvPr id="0" name=""/>
        <dsp:cNvSpPr/>
      </dsp:nvSpPr>
      <dsp:spPr>
        <a:xfrm>
          <a:off x="9598372" y="3045458"/>
          <a:ext cx="661687" cy="66168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364738"/>
            <a:satOff val="11915"/>
            <a:lumOff val="2215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364738"/>
              <a:satOff val="11915"/>
              <a:lumOff val="22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b="1" i="1" kern="1200"/>
        </a:p>
      </dsp:txBody>
      <dsp:txXfrm>
        <a:off x="9747252" y="3045458"/>
        <a:ext cx="363927" cy="497919"/>
      </dsp:txXfrm>
    </dsp:sp>
    <dsp:sp modelId="{8CB42F89-00B2-4024-85BF-F11B4F4BDCEB}">
      <dsp:nvSpPr>
        <dsp:cNvPr id="0" name=""/>
        <dsp:cNvSpPr/>
      </dsp:nvSpPr>
      <dsp:spPr>
        <a:xfrm>
          <a:off x="10264986" y="4216135"/>
          <a:ext cx="661687" cy="66168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2047107"/>
            <a:satOff val="17873"/>
            <a:lumOff val="3322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2047107"/>
              <a:satOff val="17873"/>
              <a:lumOff val="33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b="1" i="1" kern="1200"/>
        </a:p>
      </dsp:txBody>
      <dsp:txXfrm>
        <a:off x="10413866" y="4216135"/>
        <a:ext cx="363927" cy="497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2990B-EA3C-4DD0-9F47-97A57F98A927}">
      <dsp:nvSpPr>
        <dsp:cNvPr id="0" name=""/>
        <dsp:cNvSpPr/>
      </dsp:nvSpPr>
      <dsp:spPr>
        <a:xfrm>
          <a:off x="1728191" y="0"/>
          <a:ext cx="6192688" cy="6192688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AC4AC6D-CBCD-4AD8-8248-192634FFCA97}">
      <dsp:nvSpPr>
        <dsp:cNvPr id="0" name=""/>
        <dsp:cNvSpPr/>
      </dsp:nvSpPr>
      <dsp:spPr>
        <a:xfrm>
          <a:off x="2130716" y="402524"/>
          <a:ext cx="2477075" cy="2477075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профессиональная сработанность группы, которая формируется в результате совместной работы в коллективе </a:t>
          </a:r>
          <a:endParaRPr lang="ru-RU" sz="1600" b="1" kern="1200" dirty="0"/>
        </a:p>
      </dsp:txBody>
      <dsp:txXfrm>
        <a:off x="2251637" y="523445"/>
        <a:ext cx="2235233" cy="2235233"/>
      </dsp:txXfrm>
    </dsp:sp>
    <dsp:sp modelId="{7E8C30AD-B6FE-4E16-B67F-4C152B289239}">
      <dsp:nvSpPr>
        <dsp:cNvPr id="0" name=""/>
        <dsp:cNvSpPr/>
      </dsp:nvSpPr>
      <dsp:spPr>
        <a:xfrm>
          <a:off x="5041279" y="402524"/>
          <a:ext cx="2477075" cy="2477075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-292923"/>
                <a:satOff val="-38236"/>
                <a:lumOff val="269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shade val="50000"/>
                <a:hueOff val="-292923"/>
                <a:satOff val="-38236"/>
                <a:lumOff val="269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shade val="50000"/>
                <a:hueOff val="-292923"/>
                <a:satOff val="-38236"/>
                <a:lumOff val="269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морально-психологическая сплоченность: наличие норм взаимопомощи и </a:t>
          </a:r>
          <a:r>
            <a:rPr lang="ru-RU" sz="1600" b="1" kern="1200" dirty="0" err="1" smtClean="0"/>
            <a:t>взаимоподдержки</a:t>
          </a:r>
          <a:r>
            <a:rPr lang="ru-RU" sz="1600" b="1" kern="1200" dirty="0" smtClean="0"/>
            <a:t> на основе общности представлений о самих себе</a:t>
          </a:r>
          <a:endParaRPr lang="ru-RU" sz="1600" b="1" kern="1200" dirty="0"/>
        </a:p>
      </dsp:txBody>
      <dsp:txXfrm>
        <a:off x="5162200" y="523445"/>
        <a:ext cx="2235233" cy="2235233"/>
      </dsp:txXfrm>
    </dsp:sp>
    <dsp:sp modelId="{6E06B8E1-BC40-432E-B1D2-F35F71996838}">
      <dsp:nvSpPr>
        <dsp:cNvPr id="0" name=""/>
        <dsp:cNvSpPr/>
      </dsp:nvSpPr>
      <dsp:spPr>
        <a:xfrm>
          <a:off x="2130716" y="3313088"/>
          <a:ext cx="2477075" cy="2477075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-585846"/>
                <a:satOff val="-76473"/>
                <a:lumOff val="539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shade val="50000"/>
                <a:hueOff val="-585846"/>
                <a:satOff val="-76473"/>
                <a:lumOff val="539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shade val="50000"/>
                <a:hueOff val="-585846"/>
                <a:satOff val="-76473"/>
                <a:lumOff val="539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межличностная совместимость: психологическая готовность работников сотрудничать друг с другом</a:t>
          </a:r>
          <a:endParaRPr lang="ru-RU" sz="1600" b="1" kern="1200" dirty="0"/>
        </a:p>
      </dsp:txBody>
      <dsp:txXfrm>
        <a:off x="2251637" y="3434009"/>
        <a:ext cx="2235233" cy="2235233"/>
      </dsp:txXfrm>
    </dsp:sp>
    <dsp:sp modelId="{8DBA3B61-332A-4F80-A038-DE111CF1E301}">
      <dsp:nvSpPr>
        <dsp:cNvPr id="0" name=""/>
        <dsp:cNvSpPr/>
      </dsp:nvSpPr>
      <dsp:spPr>
        <a:xfrm>
          <a:off x="5041279" y="3313088"/>
          <a:ext cx="2477075" cy="2477075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-292923"/>
                <a:satOff val="-38236"/>
                <a:lumOff val="269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shade val="50000"/>
                <a:hueOff val="-292923"/>
                <a:satOff val="-38236"/>
                <a:lumOff val="269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shade val="50000"/>
                <a:hueOff val="-292923"/>
                <a:satOff val="-38236"/>
                <a:lumOff val="269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продуктивность и удовлетворенность результатами труда</a:t>
          </a:r>
          <a:endParaRPr lang="ru-RU" sz="1600" b="1" kern="1200" dirty="0"/>
        </a:p>
      </dsp:txBody>
      <dsp:txXfrm>
        <a:off x="5162200" y="3434009"/>
        <a:ext cx="2235233" cy="22352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A08B2-EBEB-45D4-88F4-AEAAC64427B4}">
      <dsp:nvSpPr>
        <dsp:cNvPr id="0" name=""/>
        <dsp:cNvSpPr/>
      </dsp:nvSpPr>
      <dsp:spPr>
        <a:xfrm>
          <a:off x="9050" y="74758"/>
          <a:ext cx="2705011" cy="16230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распределение ролей в компании ясно</a:t>
          </a:r>
          <a:endParaRPr lang="ru-RU" sz="1900" kern="1200" dirty="0"/>
        </a:p>
      </dsp:txBody>
      <dsp:txXfrm>
        <a:off x="56586" y="122294"/>
        <a:ext cx="2609939" cy="1527934"/>
      </dsp:txXfrm>
    </dsp:sp>
    <dsp:sp modelId="{445AAAF4-EB1F-4DAC-B66D-7F9EBF6F82E5}">
      <dsp:nvSpPr>
        <dsp:cNvPr id="0" name=""/>
        <dsp:cNvSpPr/>
      </dsp:nvSpPr>
      <dsp:spPr>
        <a:xfrm>
          <a:off x="2984562" y="550840"/>
          <a:ext cx="573462" cy="67084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2984562" y="685008"/>
        <a:ext cx="401423" cy="402506"/>
      </dsp:txXfrm>
    </dsp:sp>
    <dsp:sp modelId="{96288D48-AB3C-4987-BA58-3D3B20FD8614}">
      <dsp:nvSpPr>
        <dsp:cNvPr id="0" name=""/>
        <dsp:cNvSpPr/>
      </dsp:nvSpPr>
      <dsp:spPr>
        <a:xfrm>
          <a:off x="3796066" y="74758"/>
          <a:ext cx="2705011" cy="16230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029567"/>
                <a:satOff val="18270"/>
                <a:lumOff val="-110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3029567"/>
                <a:satOff val="18270"/>
                <a:lumOff val="-110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3029567"/>
                <a:satOff val="18270"/>
                <a:lumOff val="-110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отношения выстроены и углублены, а потому не выясняются</a:t>
          </a:r>
          <a:endParaRPr lang="ru-RU" sz="1900" kern="1200" dirty="0"/>
        </a:p>
      </dsp:txBody>
      <dsp:txXfrm>
        <a:off x="3843602" y="122294"/>
        <a:ext cx="2609939" cy="1527934"/>
      </dsp:txXfrm>
    </dsp:sp>
    <dsp:sp modelId="{8874C3EA-0C8B-47B8-8C16-44FCED4EBFF8}">
      <dsp:nvSpPr>
        <dsp:cNvPr id="0" name=""/>
        <dsp:cNvSpPr/>
      </dsp:nvSpPr>
      <dsp:spPr>
        <a:xfrm>
          <a:off x="6771578" y="550840"/>
          <a:ext cx="573462" cy="67084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6059134"/>
                <a:satOff val="36540"/>
                <a:lumOff val="-2215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6059134"/>
                <a:satOff val="36540"/>
                <a:lumOff val="-2215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6059134"/>
                <a:satOff val="36540"/>
                <a:lumOff val="-2215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6771578" y="685008"/>
        <a:ext cx="401423" cy="402506"/>
      </dsp:txXfrm>
    </dsp:sp>
    <dsp:sp modelId="{9F98A222-F20C-49A8-9AD8-6243E90D4BA6}">
      <dsp:nvSpPr>
        <dsp:cNvPr id="0" name=""/>
        <dsp:cNvSpPr/>
      </dsp:nvSpPr>
      <dsp:spPr>
        <a:xfrm>
          <a:off x="7583082" y="74758"/>
          <a:ext cx="2705011" cy="16230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059134"/>
                <a:satOff val="36540"/>
                <a:lumOff val="-2215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6059134"/>
                <a:satOff val="36540"/>
                <a:lumOff val="-2215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6059134"/>
                <a:satOff val="36540"/>
                <a:lumOff val="-2215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процессы поняты и отлажены и коллеги в полную силу работают над их развитием</a:t>
          </a:r>
          <a:endParaRPr lang="ru-RU" sz="1900" kern="1200" dirty="0"/>
        </a:p>
      </dsp:txBody>
      <dsp:txXfrm>
        <a:off x="7630618" y="122294"/>
        <a:ext cx="2609939" cy="1527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6E9AB6D-0DFE-4FDE-BD11-23AD89E3FAA5}" type="datetime1">
              <a:rPr lang="ru-RU" smtClean="0"/>
              <a:t>25.11.2021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0FF504E9-2329-4589-AC23-ED9F24AD634C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011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94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Группа 51"/>
          <p:cNvGrpSpPr/>
          <p:nvPr/>
        </p:nvGrpSpPr>
        <p:grpSpPr>
          <a:xfrm>
            <a:off x="0" y="0"/>
            <a:ext cx="12190412" cy="6858000"/>
            <a:chOff x="0" y="0"/>
            <a:chExt cx="12190412" cy="6858000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1460" y="0"/>
              <a:ext cx="12188952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54" name="Группа 49"/>
            <p:cNvGrpSpPr>
              <a:grpSpLocks/>
            </p:cNvGrpSpPr>
            <p:nvPr/>
          </p:nvGrpSpPr>
          <p:grpSpPr bwMode="auto">
            <a:xfrm>
              <a:off x="0" y="0"/>
              <a:ext cx="8805863" cy="6858000"/>
              <a:chOff x="0" y="0"/>
              <a:chExt cx="5547" cy="4320"/>
            </a:xfrm>
          </p:grpSpPr>
          <p:grpSp>
            <p:nvGrpSpPr>
              <p:cNvPr id="55" name="Группа 54"/>
              <p:cNvGrpSpPr>
                <a:grpSpLocks/>
              </p:cNvGrpSpPr>
              <p:nvPr/>
            </p:nvGrpSpPr>
            <p:grpSpPr bwMode="auto">
              <a:xfrm rot="-215207">
                <a:off x="3690" y="234"/>
                <a:ext cx="1857" cy="3625"/>
                <a:chOff x="3010" y="778"/>
                <a:chExt cx="1857" cy="3625"/>
              </a:xfrm>
            </p:grpSpPr>
            <p:sp>
              <p:nvSpPr>
                <p:cNvPr id="132" name="Полилиния 4"/>
                <p:cNvSpPr>
                  <a:spLocks/>
                </p:cNvSpPr>
                <p:nvPr/>
              </p:nvSpPr>
              <p:spPr bwMode="ltGray">
                <a:xfrm rot="12185230" flipV="1">
                  <a:off x="3534" y="778"/>
                  <a:ext cx="1333" cy="1485"/>
                </a:xfrm>
                <a:custGeom>
                  <a:avLst/>
                  <a:gdLst>
                    <a:gd name="T0" fmla="*/ 16 w 596"/>
                    <a:gd name="T1" fmla="*/ 370 h 666"/>
                    <a:gd name="T2" fmla="*/ 6 w 596"/>
                    <a:gd name="T3" fmla="*/ 341 h 666"/>
                    <a:gd name="T4" fmla="*/ 0 w 596"/>
                    <a:gd name="T5" fmla="*/ 289 h 666"/>
                    <a:gd name="T6" fmla="*/ 4 w 596"/>
                    <a:gd name="T7" fmla="*/ 222 h 666"/>
                    <a:gd name="T8" fmla="*/ 25 w 596"/>
                    <a:gd name="T9" fmla="*/ 151 h 666"/>
                    <a:gd name="T10" fmla="*/ 69 w 596"/>
                    <a:gd name="T11" fmla="*/ 84 h 666"/>
                    <a:gd name="T12" fmla="*/ 142 w 596"/>
                    <a:gd name="T13" fmla="*/ 31 h 666"/>
                    <a:gd name="T14" fmla="*/ 247 w 596"/>
                    <a:gd name="T15" fmla="*/ 2 h 666"/>
                    <a:gd name="T16" fmla="*/ 380 w 596"/>
                    <a:gd name="T17" fmla="*/ 9 h 666"/>
                    <a:gd name="T18" fmla="*/ 484 w 596"/>
                    <a:gd name="T19" fmla="*/ 68 h 666"/>
                    <a:gd name="T20" fmla="*/ 554 w 596"/>
                    <a:gd name="T21" fmla="*/ 165 h 666"/>
                    <a:gd name="T22" fmla="*/ 591 w 596"/>
                    <a:gd name="T23" fmla="*/ 284 h 666"/>
                    <a:gd name="T24" fmla="*/ 595 w 596"/>
                    <a:gd name="T25" fmla="*/ 409 h 666"/>
                    <a:gd name="T26" fmla="*/ 566 w 596"/>
                    <a:gd name="T27" fmla="*/ 525 h 666"/>
                    <a:gd name="T28" fmla="*/ 507 w 596"/>
                    <a:gd name="T29" fmla="*/ 615 h 666"/>
                    <a:gd name="T30" fmla="*/ 417 w 596"/>
                    <a:gd name="T31" fmla="*/ 663 h 666"/>
                    <a:gd name="T32" fmla="*/ 389 w 596"/>
                    <a:gd name="T33" fmla="*/ 659 h 666"/>
                    <a:gd name="T34" fmla="*/ 441 w 596"/>
                    <a:gd name="T35" fmla="*/ 617 h 666"/>
                    <a:gd name="T36" fmla="*/ 482 w 596"/>
                    <a:gd name="T37" fmla="*/ 544 h 666"/>
                    <a:gd name="T38" fmla="*/ 509 w 596"/>
                    <a:gd name="T39" fmla="*/ 454 h 666"/>
                    <a:gd name="T40" fmla="*/ 520 w 596"/>
                    <a:gd name="T41" fmla="*/ 355 h 666"/>
                    <a:gd name="T42" fmla="*/ 514 w 596"/>
                    <a:gd name="T43" fmla="*/ 258 h 666"/>
                    <a:gd name="T44" fmla="*/ 485 w 596"/>
                    <a:gd name="T45" fmla="*/ 174 h 666"/>
                    <a:gd name="T46" fmla="*/ 433 w 596"/>
                    <a:gd name="T47" fmla="*/ 112 h 666"/>
                    <a:gd name="T48" fmla="*/ 341 w 596"/>
                    <a:gd name="T49" fmla="*/ 75 h 666"/>
                    <a:gd name="T50" fmla="*/ 246 w 596"/>
                    <a:gd name="T51" fmla="*/ 61 h 666"/>
                    <a:gd name="T52" fmla="*/ 174 w 596"/>
                    <a:gd name="T53" fmla="*/ 71 h 666"/>
                    <a:gd name="T54" fmla="*/ 121 w 596"/>
                    <a:gd name="T55" fmla="*/ 101 h 666"/>
                    <a:gd name="T56" fmla="*/ 84 w 596"/>
                    <a:gd name="T57" fmla="*/ 149 h 666"/>
                    <a:gd name="T58" fmla="*/ 57 w 596"/>
                    <a:gd name="T59" fmla="*/ 206 h 666"/>
                    <a:gd name="T60" fmla="*/ 40 w 596"/>
                    <a:gd name="T61" fmla="*/ 272 h 666"/>
                    <a:gd name="T62" fmla="*/ 28 w 596"/>
                    <a:gd name="T63" fmla="*/ 339 h 6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596" h="666">
                      <a:moveTo>
                        <a:pt x="22" y="372"/>
                      </a:moveTo>
                      <a:lnTo>
                        <a:pt x="16" y="370"/>
                      </a:lnTo>
                      <a:lnTo>
                        <a:pt x="10" y="360"/>
                      </a:lnTo>
                      <a:lnTo>
                        <a:pt x="6" y="341"/>
                      </a:lnTo>
                      <a:lnTo>
                        <a:pt x="1" y="318"/>
                      </a:lnTo>
                      <a:lnTo>
                        <a:pt x="0" y="289"/>
                      </a:lnTo>
                      <a:lnTo>
                        <a:pt x="0" y="257"/>
                      </a:lnTo>
                      <a:lnTo>
                        <a:pt x="4" y="222"/>
                      </a:lnTo>
                      <a:lnTo>
                        <a:pt x="13" y="187"/>
                      </a:lnTo>
                      <a:lnTo>
                        <a:pt x="25" y="151"/>
                      </a:lnTo>
                      <a:lnTo>
                        <a:pt x="45" y="116"/>
                      </a:lnTo>
                      <a:lnTo>
                        <a:pt x="69" y="84"/>
                      </a:lnTo>
                      <a:lnTo>
                        <a:pt x="101" y="55"/>
                      </a:lnTo>
                      <a:lnTo>
                        <a:pt x="142" y="31"/>
                      </a:lnTo>
                      <a:lnTo>
                        <a:pt x="190" y="13"/>
                      </a:lnTo>
                      <a:lnTo>
                        <a:pt x="247" y="2"/>
                      </a:lnTo>
                      <a:lnTo>
                        <a:pt x="314" y="0"/>
                      </a:lnTo>
                      <a:lnTo>
                        <a:pt x="380" y="9"/>
                      </a:lnTo>
                      <a:lnTo>
                        <a:pt x="436" y="33"/>
                      </a:lnTo>
                      <a:lnTo>
                        <a:pt x="484" y="68"/>
                      </a:lnTo>
                      <a:lnTo>
                        <a:pt x="524" y="113"/>
                      </a:lnTo>
                      <a:lnTo>
                        <a:pt x="554" y="165"/>
                      </a:lnTo>
                      <a:lnTo>
                        <a:pt x="577" y="222"/>
                      </a:lnTo>
                      <a:lnTo>
                        <a:pt x="591" y="284"/>
                      </a:lnTo>
                      <a:lnTo>
                        <a:pt x="596" y="347"/>
                      </a:lnTo>
                      <a:lnTo>
                        <a:pt x="595" y="409"/>
                      </a:lnTo>
                      <a:lnTo>
                        <a:pt x="585" y="469"/>
                      </a:lnTo>
                      <a:lnTo>
                        <a:pt x="566" y="525"/>
                      </a:lnTo>
                      <a:lnTo>
                        <a:pt x="540" y="574"/>
                      </a:lnTo>
                      <a:lnTo>
                        <a:pt x="507" y="615"/>
                      </a:lnTo>
                      <a:lnTo>
                        <a:pt x="465" y="645"/>
                      </a:lnTo>
                      <a:lnTo>
                        <a:pt x="417" y="663"/>
                      </a:lnTo>
                      <a:lnTo>
                        <a:pt x="360" y="666"/>
                      </a:lnTo>
                      <a:lnTo>
                        <a:pt x="389" y="659"/>
                      </a:lnTo>
                      <a:lnTo>
                        <a:pt x="417" y="642"/>
                      </a:lnTo>
                      <a:lnTo>
                        <a:pt x="441" y="617"/>
                      </a:lnTo>
                      <a:lnTo>
                        <a:pt x="463" y="583"/>
                      </a:lnTo>
                      <a:lnTo>
                        <a:pt x="482" y="544"/>
                      </a:lnTo>
                      <a:lnTo>
                        <a:pt x="497" y="501"/>
                      </a:lnTo>
                      <a:lnTo>
                        <a:pt x="509" y="454"/>
                      </a:lnTo>
                      <a:lnTo>
                        <a:pt x="517" y="404"/>
                      </a:lnTo>
                      <a:lnTo>
                        <a:pt x="520" y="355"/>
                      </a:lnTo>
                      <a:lnTo>
                        <a:pt x="519" y="305"/>
                      </a:lnTo>
                      <a:lnTo>
                        <a:pt x="514" y="258"/>
                      </a:lnTo>
                      <a:lnTo>
                        <a:pt x="502" y="213"/>
                      </a:lnTo>
                      <a:lnTo>
                        <a:pt x="485" y="174"/>
                      </a:lnTo>
                      <a:lnTo>
                        <a:pt x="462" y="139"/>
                      </a:lnTo>
                      <a:lnTo>
                        <a:pt x="433" y="112"/>
                      </a:lnTo>
                      <a:lnTo>
                        <a:pt x="397" y="93"/>
                      </a:lnTo>
                      <a:lnTo>
                        <a:pt x="341" y="75"/>
                      </a:lnTo>
                      <a:lnTo>
                        <a:pt x="290" y="65"/>
                      </a:lnTo>
                      <a:lnTo>
                        <a:pt x="246" y="61"/>
                      </a:lnTo>
                      <a:lnTo>
                        <a:pt x="207" y="63"/>
                      </a:lnTo>
                      <a:lnTo>
                        <a:pt x="174" y="71"/>
                      </a:lnTo>
                      <a:lnTo>
                        <a:pt x="146" y="84"/>
                      </a:lnTo>
                      <a:lnTo>
                        <a:pt x="121" y="101"/>
                      </a:lnTo>
                      <a:lnTo>
                        <a:pt x="101" y="123"/>
                      </a:lnTo>
                      <a:lnTo>
                        <a:pt x="84" y="149"/>
                      </a:lnTo>
                      <a:lnTo>
                        <a:pt x="69" y="176"/>
                      </a:lnTo>
                      <a:lnTo>
                        <a:pt x="57" y="206"/>
                      </a:lnTo>
                      <a:lnTo>
                        <a:pt x="48" y="239"/>
                      </a:lnTo>
                      <a:lnTo>
                        <a:pt x="40" y="272"/>
                      </a:lnTo>
                      <a:lnTo>
                        <a:pt x="33" y="305"/>
                      </a:lnTo>
                      <a:lnTo>
                        <a:pt x="28" y="339"/>
                      </a:lnTo>
                      <a:lnTo>
                        <a:pt x="22" y="37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3" name="Полилиния 5"/>
                <p:cNvSpPr>
                  <a:spLocks/>
                </p:cNvSpPr>
                <p:nvPr/>
              </p:nvSpPr>
              <p:spPr bwMode="ltGray">
                <a:xfrm rot="12185230" flipV="1">
                  <a:off x="4029" y="1802"/>
                  <a:ext cx="571" cy="531"/>
                </a:xfrm>
                <a:custGeom>
                  <a:avLst/>
                  <a:gdLst>
                    <a:gd name="T0" fmla="*/ 0 w 257"/>
                    <a:gd name="T1" fmla="*/ 0 h 237"/>
                    <a:gd name="T2" fmla="*/ 0 w 257"/>
                    <a:gd name="T3" fmla="*/ 25 h 237"/>
                    <a:gd name="T4" fmla="*/ 3 w 257"/>
                    <a:gd name="T5" fmla="*/ 50 h 237"/>
                    <a:gd name="T6" fmla="*/ 6 w 257"/>
                    <a:gd name="T7" fmla="*/ 75 h 237"/>
                    <a:gd name="T8" fmla="*/ 11 w 257"/>
                    <a:gd name="T9" fmla="*/ 98 h 237"/>
                    <a:gd name="T10" fmla="*/ 18 w 257"/>
                    <a:gd name="T11" fmla="*/ 119 h 237"/>
                    <a:gd name="T12" fmla="*/ 27 w 257"/>
                    <a:gd name="T13" fmla="*/ 141 h 237"/>
                    <a:gd name="T14" fmla="*/ 38 w 257"/>
                    <a:gd name="T15" fmla="*/ 161 h 237"/>
                    <a:gd name="T16" fmla="*/ 51 w 257"/>
                    <a:gd name="T17" fmla="*/ 178 h 237"/>
                    <a:gd name="T18" fmla="*/ 67 w 257"/>
                    <a:gd name="T19" fmla="*/ 194 h 237"/>
                    <a:gd name="T20" fmla="*/ 86 w 257"/>
                    <a:gd name="T21" fmla="*/ 208 h 237"/>
                    <a:gd name="T22" fmla="*/ 106 w 257"/>
                    <a:gd name="T23" fmla="*/ 219 h 237"/>
                    <a:gd name="T24" fmla="*/ 131 w 257"/>
                    <a:gd name="T25" fmla="*/ 228 h 237"/>
                    <a:gd name="T26" fmla="*/ 158 w 257"/>
                    <a:gd name="T27" fmla="*/ 234 h 237"/>
                    <a:gd name="T28" fmla="*/ 188 w 257"/>
                    <a:gd name="T29" fmla="*/ 237 h 237"/>
                    <a:gd name="T30" fmla="*/ 220 w 257"/>
                    <a:gd name="T31" fmla="*/ 236 h 237"/>
                    <a:gd name="T32" fmla="*/ 257 w 257"/>
                    <a:gd name="T33" fmla="*/ 232 h 237"/>
                    <a:gd name="T34" fmla="*/ 224 w 257"/>
                    <a:gd name="T35" fmla="*/ 227 h 237"/>
                    <a:gd name="T36" fmla="*/ 195 w 257"/>
                    <a:gd name="T37" fmla="*/ 220 h 237"/>
                    <a:gd name="T38" fmla="*/ 170 w 257"/>
                    <a:gd name="T39" fmla="*/ 212 h 237"/>
                    <a:gd name="T40" fmla="*/ 148 w 257"/>
                    <a:gd name="T41" fmla="*/ 204 h 237"/>
                    <a:gd name="T42" fmla="*/ 128 w 257"/>
                    <a:gd name="T43" fmla="*/ 193 h 237"/>
                    <a:gd name="T44" fmla="*/ 112 w 257"/>
                    <a:gd name="T45" fmla="*/ 182 h 237"/>
                    <a:gd name="T46" fmla="*/ 97 w 257"/>
                    <a:gd name="T47" fmla="*/ 169 h 237"/>
                    <a:gd name="T48" fmla="*/ 84 w 257"/>
                    <a:gd name="T49" fmla="*/ 155 h 237"/>
                    <a:gd name="T50" fmla="*/ 72 w 257"/>
                    <a:gd name="T51" fmla="*/ 141 h 237"/>
                    <a:gd name="T52" fmla="*/ 61 w 257"/>
                    <a:gd name="T53" fmla="*/ 125 h 237"/>
                    <a:gd name="T54" fmla="*/ 52 w 257"/>
                    <a:gd name="T55" fmla="*/ 107 h 237"/>
                    <a:gd name="T56" fmla="*/ 43 w 257"/>
                    <a:gd name="T57" fmla="*/ 88 h 237"/>
                    <a:gd name="T58" fmla="*/ 33 w 257"/>
                    <a:gd name="T59" fmla="*/ 69 h 237"/>
                    <a:gd name="T60" fmla="*/ 23 w 257"/>
                    <a:gd name="T61" fmla="*/ 47 h 237"/>
                    <a:gd name="T62" fmla="*/ 12 w 257"/>
                    <a:gd name="T63" fmla="*/ 24 h 237"/>
                    <a:gd name="T64" fmla="*/ 0 w 257"/>
                    <a:gd name="T6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57" h="237">
                      <a:moveTo>
                        <a:pt x="0" y="0"/>
                      </a:moveTo>
                      <a:lnTo>
                        <a:pt x="0" y="25"/>
                      </a:lnTo>
                      <a:lnTo>
                        <a:pt x="3" y="50"/>
                      </a:lnTo>
                      <a:lnTo>
                        <a:pt x="6" y="75"/>
                      </a:lnTo>
                      <a:lnTo>
                        <a:pt x="11" y="98"/>
                      </a:lnTo>
                      <a:lnTo>
                        <a:pt x="18" y="119"/>
                      </a:lnTo>
                      <a:lnTo>
                        <a:pt x="27" y="141"/>
                      </a:lnTo>
                      <a:lnTo>
                        <a:pt x="38" y="161"/>
                      </a:lnTo>
                      <a:lnTo>
                        <a:pt x="51" y="178"/>
                      </a:lnTo>
                      <a:lnTo>
                        <a:pt x="67" y="194"/>
                      </a:lnTo>
                      <a:lnTo>
                        <a:pt x="86" y="208"/>
                      </a:lnTo>
                      <a:lnTo>
                        <a:pt x="106" y="219"/>
                      </a:lnTo>
                      <a:lnTo>
                        <a:pt x="131" y="228"/>
                      </a:lnTo>
                      <a:lnTo>
                        <a:pt x="158" y="234"/>
                      </a:lnTo>
                      <a:lnTo>
                        <a:pt x="188" y="237"/>
                      </a:lnTo>
                      <a:lnTo>
                        <a:pt x="220" y="236"/>
                      </a:lnTo>
                      <a:lnTo>
                        <a:pt x="257" y="232"/>
                      </a:lnTo>
                      <a:lnTo>
                        <a:pt x="224" y="227"/>
                      </a:lnTo>
                      <a:lnTo>
                        <a:pt x="195" y="220"/>
                      </a:lnTo>
                      <a:lnTo>
                        <a:pt x="170" y="212"/>
                      </a:lnTo>
                      <a:lnTo>
                        <a:pt x="148" y="204"/>
                      </a:lnTo>
                      <a:lnTo>
                        <a:pt x="128" y="193"/>
                      </a:lnTo>
                      <a:lnTo>
                        <a:pt x="112" y="182"/>
                      </a:lnTo>
                      <a:lnTo>
                        <a:pt x="97" y="169"/>
                      </a:lnTo>
                      <a:lnTo>
                        <a:pt x="84" y="155"/>
                      </a:lnTo>
                      <a:lnTo>
                        <a:pt x="72" y="141"/>
                      </a:lnTo>
                      <a:lnTo>
                        <a:pt x="61" y="125"/>
                      </a:lnTo>
                      <a:lnTo>
                        <a:pt x="52" y="107"/>
                      </a:lnTo>
                      <a:lnTo>
                        <a:pt x="43" y="88"/>
                      </a:lnTo>
                      <a:lnTo>
                        <a:pt x="33" y="69"/>
                      </a:lnTo>
                      <a:lnTo>
                        <a:pt x="23" y="47"/>
                      </a:lnTo>
                      <a:lnTo>
                        <a:pt x="12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4" name="Полилиния 6"/>
                <p:cNvSpPr>
                  <a:spLocks/>
                </p:cNvSpPr>
                <p:nvPr/>
              </p:nvSpPr>
              <p:spPr bwMode="ltGray">
                <a:xfrm rot="12185230" flipV="1">
                  <a:off x="3639" y="2167"/>
                  <a:ext cx="277" cy="249"/>
                </a:xfrm>
                <a:custGeom>
                  <a:avLst/>
                  <a:gdLst>
                    <a:gd name="T0" fmla="*/ 77 w 124"/>
                    <a:gd name="T1" fmla="*/ 0 h 110"/>
                    <a:gd name="T2" fmla="*/ 124 w 124"/>
                    <a:gd name="T3" fmla="*/ 108 h 110"/>
                    <a:gd name="T4" fmla="*/ 120 w 124"/>
                    <a:gd name="T5" fmla="*/ 107 h 110"/>
                    <a:gd name="T6" fmla="*/ 107 w 124"/>
                    <a:gd name="T7" fmla="*/ 105 h 110"/>
                    <a:gd name="T8" fmla="*/ 89 w 124"/>
                    <a:gd name="T9" fmla="*/ 101 h 110"/>
                    <a:gd name="T10" fmla="*/ 68 w 124"/>
                    <a:gd name="T11" fmla="*/ 99 h 110"/>
                    <a:gd name="T12" fmla="*/ 45 w 124"/>
                    <a:gd name="T13" fmla="*/ 97 h 110"/>
                    <a:gd name="T14" fmla="*/ 25 w 124"/>
                    <a:gd name="T15" fmla="*/ 98 h 110"/>
                    <a:gd name="T16" fmla="*/ 9 w 124"/>
                    <a:gd name="T17" fmla="*/ 102 h 110"/>
                    <a:gd name="T18" fmla="*/ 0 w 124"/>
                    <a:gd name="T19" fmla="*/ 110 h 110"/>
                    <a:gd name="T20" fmla="*/ 4 w 124"/>
                    <a:gd name="T21" fmla="*/ 98 h 110"/>
                    <a:gd name="T22" fmla="*/ 8 w 124"/>
                    <a:gd name="T23" fmla="*/ 89 h 110"/>
                    <a:gd name="T24" fmla="*/ 16 w 124"/>
                    <a:gd name="T25" fmla="*/ 82 h 110"/>
                    <a:gd name="T26" fmla="*/ 25 w 124"/>
                    <a:gd name="T27" fmla="*/ 76 h 110"/>
                    <a:gd name="T28" fmla="*/ 36 w 124"/>
                    <a:gd name="T29" fmla="*/ 72 h 110"/>
                    <a:gd name="T30" fmla="*/ 47 w 124"/>
                    <a:gd name="T31" fmla="*/ 71 h 110"/>
                    <a:gd name="T32" fmla="*/ 59 w 124"/>
                    <a:gd name="T33" fmla="*/ 71 h 110"/>
                    <a:gd name="T34" fmla="*/ 72 w 124"/>
                    <a:gd name="T35" fmla="*/ 74 h 110"/>
                    <a:gd name="T36" fmla="*/ 73 w 124"/>
                    <a:gd name="T37" fmla="*/ 71 h 110"/>
                    <a:gd name="T38" fmla="*/ 70 w 124"/>
                    <a:gd name="T39" fmla="*/ 56 h 110"/>
                    <a:gd name="T40" fmla="*/ 67 w 124"/>
                    <a:gd name="T41" fmla="*/ 38 h 110"/>
                    <a:gd name="T42" fmla="*/ 65 w 124"/>
                    <a:gd name="T43" fmla="*/ 30 h 110"/>
                    <a:gd name="T44" fmla="*/ 63 w 124"/>
                    <a:gd name="T45" fmla="*/ 30 h 110"/>
                    <a:gd name="T46" fmla="*/ 61 w 124"/>
                    <a:gd name="T47" fmla="*/ 29 h 110"/>
                    <a:gd name="T48" fmla="*/ 59 w 124"/>
                    <a:gd name="T49" fmla="*/ 26 h 110"/>
                    <a:gd name="T50" fmla="*/ 57 w 124"/>
                    <a:gd name="T51" fmla="*/ 23 h 110"/>
                    <a:gd name="T52" fmla="*/ 57 w 124"/>
                    <a:gd name="T53" fmla="*/ 19 h 110"/>
                    <a:gd name="T54" fmla="*/ 59 w 124"/>
                    <a:gd name="T55" fmla="*/ 14 h 110"/>
                    <a:gd name="T56" fmla="*/ 66 w 124"/>
                    <a:gd name="T57" fmla="*/ 8 h 110"/>
                    <a:gd name="T58" fmla="*/ 77 w 124"/>
                    <a:gd name="T59" fmla="*/ 0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24" h="110">
                      <a:moveTo>
                        <a:pt x="77" y="0"/>
                      </a:moveTo>
                      <a:lnTo>
                        <a:pt x="124" y="108"/>
                      </a:lnTo>
                      <a:lnTo>
                        <a:pt x="120" y="107"/>
                      </a:lnTo>
                      <a:lnTo>
                        <a:pt x="107" y="105"/>
                      </a:lnTo>
                      <a:lnTo>
                        <a:pt x="89" y="101"/>
                      </a:lnTo>
                      <a:lnTo>
                        <a:pt x="68" y="99"/>
                      </a:lnTo>
                      <a:lnTo>
                        <a:pt x="45" y="97"/>
                      </a:lnTo>
                      <a:lnTo>
                        <a:pt x="25" y="98"/>
                      </a:lnTo>
                      <a:lnTo>
                        <a:pt x="9" y="102"/>
                      </a:lnTo>
                      <a:lnTo>
                        <a:pt x="0" y="110"/>
                      </a:lnTo>
                      <a:lnTo>
                        <a:pt x="4" y="98"/>
                      </a:lnTo>
                      <a:lnTo>
                        <a:pt x="8" y="89"/>
                      </a:lnTo>
                      <a:lnTo>
                        <a:pt x="16" y="82"/>
                      </a:lnTo>
                      <a:lnTo>
                        <a:pt x="25" y="76"/>
                      </a:lnTo>
                      <a:lnTo>
                        <a:pt x="36" y="72"/>
                      </a:lnTo>
                      <a:lnTo>
                        <a:pt x="47" y="71"/>
                      </a:lnTo>
                      <a:lnTo>
                        <a:pt x="59" y="71"/>
                      </a:lnTo>
                      <a:lnTo>
                        <a:pt x="72" y="74"/>
                      </a:lnTo>
                      <a:lnTo>
                        <a:pt x="73" y="71"/>
                      </a:lnTo>
                      <a:lnTo>
                        <a:pt x="70" y="56"/>
                      </a:lnTo>
                      <a:lnTo>
                        <a:pt x="67" y="38"/>
                      </a:lnTo>
                      <a:lnTo>
                        <a:pt x="65" y="30"/>
                      </a:lnTo>
                      <a:lnTo>
                        <a:pt x="63" y="30"/>
                      </a:lnTo>
                      <a:lnTo>
                        <a:pt x="61" y="29"/>
                      </a:lnTo>
                      <a:lnTo>
                        <a:pt x="59" y="26"/>
                      </a:lnTo>
                      <a:lnTo>
                        <a:pt x="57" y="23"/>
                      </a:lnTo>
                      <a:lnTo>
                        <a:pt x="57" y="19"/>
                      </a:lnTo>
                      <a:lnTo>
                        <a:pt x="59" y="14"/>
                      </a:lnTo>
                      <a:lnTo>
                        <a:pt x="66" y="8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5" name="Полилиния 7"/>
                <p:cNvSpPr>
                  <a:spLocks/>
                </p:cNvSpPr>
                <p:nvPr/>
              </p:nvSpPr>
              <p:spPr bwMode="ltGray">
                <a:xfrm rot="12185230" flipV="1">
                  <a:off x="3979" y="977"/>
                  <a:ext cx="245" cy="347"/>
                </a:xfrm>
                <a:custGeom>
                  <a:avLst/>
                  <a:gdLst>
                    <a:gd name="T0" fmla="*/ 0 w 109"/>
                    <a:gd name="T1" fmla="*/ 0 h 156"/>
                    <a:gd name="T2" fmla="*/ 5 w 109"/>
                    <a:gd name="T3" fmla="*/ 1 h 156"/>
                    <a:gd name="T4" fmla="*/ 18 w 109"/>
                    <a:gd name="T5" fmla="*/ 5 h 156"/>
                    <a:gd name="T6" fmla="*/ 37 w 109"/>
                    <a:gd name="T7" fmla="*/ 12 h 156"/>
                    <a:gd name="T8" fmla="*/ 58 w 109"/>
                    <a:gd name="T9" fmla="*/ 24 h 156"/>
                    <a:gd name="T10" fmla="*/ 78 w 109"/>
                    <a:gd name="T11" fmla="*/ 44 h 156"/>
                    <a:gd name="T12" fmla="*/ 96 w 109"/>
                    <a:gd name="T13" fmla="*/ 71 h 156"/>
                    <a:gd name="T14" fmla="*/ 107 w 109"/>
                    <a:gd name="T15" fmla="*/ 108 h 156"/>
                    <a:gd name="T16" fmla="*/ 109 w 109"/>
                    <a:gd name="T17" fmla="*/ 156 h 156"/>
                    <a:gd name="T18" fmla="*/ 105 w 109"/>
                    <a:gd name="T19" fmla="*/ 156 h 156"/>
                    <a:gd name="T20" fmla="*/ 99 w 109"/>
                    <a:gd name="T21" fmla="*/ 156 h 156"/>
                    <a:gd name="T22" fmla="*/ 93 w 109"/>
                    <a:gd name="T23" fmla="*/ 156 h 156"/>
                    <a:gd name="T24" fmla="*/ 87 w 109"/>
                    <a:gd name="T25" fmla="*/ 154 h 156"/>
                    <a:gd name="T26" fmla="*/ 81 w 109"/>
                    <a:gd name="T27" fmla="*/ 153 h 156"/>
                    <a:gd name="T28" fmla="*/ 74 w 109"/>
                    <a:gd name="T29" fmla="*/ 150 h 156"/>
                    <a:gd name="T30" fmla="*/ 66 w 109"/>
                    <a:gd name="T31" fmla="*/ 145 h 156"/>
                    <a:gd name="T32" fmla="*/ 58 w 109"/>
                    <a:gd name="T33" fmla="*/ 139 h 156"/>
                    <a:gd name="T34" fmla="*/ 53 w 109"/>
                    <a:gd name="T35" fmla="*/ 126 h 156"/>
                    <a:gd name="T36" fmla="*/ 53 w 109"/>
                    <a:gd name="T37" fmla="*/ 111 h 156"/>
                    <a:gd name="T38" fmla="*/ 56 w 109"/>
                    <a:gd name="T39" fmla="*/ 96 h 156"/>
                    <a:gd name="T40" fmla="*/ 59 w 109"/>
                    <a:gd name="T41" fmla="*/ 80 h 156"/>
                    <a:gd name="T42" fmla="*/ 56 w 109"/>
                    <a:gd name="T43" fmla="*/ 62 h 156"/>
                    <a:gd name="T44" fmla="*/ 48 w 109"/>
                    <a:gd name="T45" fmla="*/ 43 h 156"/>
                    <a:gd name="T46" fmla="*/ 31 w 109"/>
                    <a:gd name="T47" fmla="*/ 23 h 156"/>
                    <a:gd name="T48" fmla="*/ 0 w 109"/>
                    <a:gd name="T49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09" h="156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8" y="5"/>
                      </a:lnTo>
                      <a:lnTo>
                        <a:pt x="37" y="12"/>
                      </a:lnTo>
                      <a:lnTo>
                        <a:pt x="58" y="24"/>
                      </a:lnTo>
                      <a:lnTo>
                        <a:pt x="78" y="44"/>
                      </a:lnTo>
                      <a:lnTo>
                        <a:pt x="96" y="71"/>
                      </a:lnTo>
                      <a:lnTo>
                        <a:pt x="107" y="108"/>
                      </a:lnTo>
                      <a:lnTo>
                        <a:pt x="109" y="156"/>
                      </a:lnTo>
                      <a:lnTo>
                        <a:pt x="105" y="156"/>
                      </a:lnTo>
                      <a:lnTo>
                        <a:pt x="99" y="156"/>
                      </a:lnTo>
                      <a:lnTo>
                        <a:pt x="93" y="156"/>
                      </a:lnTo>
                      <a:lnTo>
                        <a:pt x="87" y="154"/>
                      </a:lnTo>
                      <a:lnTo>
                        <a:pt x="81" y="153"/>
                      </a:lnTo>
                      <a:lnTo>
                        <a:pt x="74" y="150"/>
                      </a:lnTo>
                      <a:lnTo>
                        <a:pt x="66" y="145"/>
                      </a:lnTo>
                      <a:lnTo>
                        <a:pt x="58" y="139"/>
                      </a:lnTo>
                      <a:lnTo>
                        <a:pt x="53" y="126"/>
                      </a:lnTo>
                      <a:lnTo>
                        <a:pt x="53" y="111"/>
                      </a:lnTo>
                      <a:lnTo>
                        <a:pt x="56" y="96"/>
                      </a:lnTo>
                      <a:lnTo>
                        <a:pt x="59" y="80"/>
                      </a:lnTo>
                      <a:lnTo>
                        <a:pt x="56" y="62"/>
                      </a:lnTo>
                      <a:lnTo>
                        <a:pt x="48" y="43"/>
                      </a:lnTo>
                      <a:lnTo>
                        <a:pt x="31" y="2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6" name="Полилиния 8"/>
                <p:cNvSpPr>
                  <a:spLocks/>
                </p:cNvSpPr>
                <p:nvPr/>
              </p:nvSpPr>
              <p:spPr bwMode="ltGray">
                <a:xfrm rot="12185230" flipV="1">
                  <a:off x="3845" y="2207"/>
                  <a:ext cx="103" cy="209"/>
                </a:xfrm>
                <a:custGeom>
                  <a:avLst/>
                  <a:gdLst>
                    <a:gd name="T0" fmla="*/ 31 w 46"/>
                    <a:gd name="T1" fmla="*/ 0 h 94"/>
                    <a:gd name="T2" fmla="*/ 20 w 46"/>
                    <a:gd name="T3" fmla="*/ 38 h 94"/>
                    <a:gd name="T4" fmla="*/ 15 w 46"/>
                    <a:gd name="T5" fmla="*/ 62 h 94"/>
                    <a:gd name="T6" fmla="*/ 11 w 46"/>
                    <a:gd name="T7" fmla="*/ 79 h 94"/>
                    <a:gd name="T8" fmla="*/ 0 w 46"/>
                    <a:gd name="T9" fmla="*/ 94 h 94"/>
                    <a:gd name="T10" fmla="*/ 12 w 46"/>
                    <a:gd name="T11" fmla="*/ 88 h 94"/>
                    <a:gd name="T12" fmla="*/ 23 w 46"/>
                    <a:gd name="T13" fmla="*/ 80 h 94"/>
                    <a:gd name="T14" fmla="*/ 32 w 46"/>
                    <a:gd name="T15" fmla="*/ 69 h 94"/>
                    <a:gd name="T16" fmla="*/ 40 w 46"/>
                    <a:gd name="T17" fmla="*/ 57 h 94"/>
                    <a:gd name="T18" fmla="*/ 45 w 46"/>
                    <a:gd name="T19" fmla="*/ 44 h 94"/>
                    <a:gd name="T20" fmla="*/ 46 w 46"/>
                    <a:gd name="T21" fmla="*/ 30 h 94"/>
                    <a:gd name="T22" fmla="*/ 42 w 46"/>
                    <a:gd name="T23" fmla="*/ 15 h 94"/>
                    <a:gd name="T24" fmla="*/ 31 w 46"/>
                    <a:gd name="T25" fmla="*/ 0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6" h="94">
                      <a:moveTo>
                        <a:pt x="31" y="0"/>
                      </a:moveTo>
                      <a:lnTo>
                        <a:pt x="20" y="38"/>
                      </a:lnTo>
                      <a:lnTo>
                        <a:pt x="15" y="62"/>
                      </a:lnTo>
                      <a:lnTo>
                        <a:pt x="11" y="79"/>
                      </a:lnTo>
                      <a:lnTo>
                        <a:pt x="0" y="94"/>
                      </a:lnTo>
                      <a:lnTo>
                        <a:pt x="12" y="88"/>
                      </a:lnTo>
                      <a:lnTo>
                        <a:pt x="23" y="80"/>
                      </a:lnTo>
                      <a:lnTo>
                        <a:pt x="32" y="69"/>
                      </a:lnTo>
                      <a:lnTo>
                        <a:pt x="40" y="57"/>
                      </a:lnTo>
                      <a:lnTo>
                        <a:pt x="45" y="44"/>
                      </a:lnTo>
                      <a:lnTo>
                        <a:pt x="46" y="30"/>
                      </a:lnTo>
                      <a:lnTo>
                        <a:pt x="42" y="15"/>
                      </a:lnTo>
                      <a:lnTo>
                        <a:pt x="3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7" name="Полилиния 9"/>
                <p:cNvSpPr>
                  <a:spLocks/>
                </p:cNvSpPr>
                <p:nvPr/>
              </p:nvSpPr>
              <p:spPr bwMode="ltGray">
                <a:xfrm rot="12185230" flipV="1">
                  <a:off x="3895" y="1325"/>
                  <a:ext cx="120" cy="90"/>
                </a:xfrm>
                <a:custGeom>
                  <a:avLst/>
                  <a:gdLst>
                    <a:gd name="T0" fmla="*/ 0 w 54"/>
                    <a:gd name="T1" fmla="*/ 0 h 40"/>
                    <a:gd name="T2" fmla="*/ 1 w 54"/>
                    <a:gd name="T3" fmla="*/ 1 h 40"/>
                    <a:gd name="T4" fmla="*/ 6 w 54"/>
                    <a:gd name="T5" fmla="*/ 3 h 40"/>
                    <a:gd name="T6" fmla="*/ 13 w 54"/>
                    <a:gd name="T7" fmla="*/ 8 h 40"/>
                    <a:gd name="T8" fmla="*/ 21 w 54"/>
                    <a:gd name="T9" fmla="*/ 12 h 40"/>
                    <a:gd name="T10" fmla="*/ 29 w 54"/>
                    <a:gd name="T11" fmla="*/ 15 h 40"/>
                    <a:gd name="T12" fmla="*/ 38 w 54"/>
                    <a:gd name="T13" fmla="*/ 17 h 40"/>
                    <a:gd name="T14" fmla="*/ 46 w 54"/>
                    <a:gd name="T15" fmla="*/ 18 h 40"/>
                    <a:gd name="T16" fmla="*/ 54 w 54"/>
                    <a:gd name="T17" fmla="*/ 16 h 40"/>
                    <a:gd name="T18" fmla="*/ 53 w 54"/>
                    <a:gd name="T19" fmla="*/ 25 h 40"/>
                    <a:gd name="T20" fmla="*/ 50 w 54"/>
                    <a:gd name="T21" fmla="*/ 33 h 40"/>
                    <a:gd name="T22" fmla="*/ 44 w 54"/>
                    <a:gd name="T23" fmla="*/ 38 h 40"/>
                    <a:gd name="T24" fmla="*/ 37 w 54"/>
                    <a:gd name="T25" fmla="*/ 40 h 40"/>
                    <a:gd name="T26" fmla="*/ 28 w 54"/>
                    <a:gd name="T27" fmla="*/ 39 h 40"/>
                    <a:gd name="T28" fmla="*/ 19 w 54"/>
                    <a:gd name="T29" fmla="*/ 32 h 40"/>
                    <a:gd name="T30" fmla="*/ 10 w 54"/>
                    <a:gd name="T31" fmla="*/ 20 h 40"/>
                    <a:gd name="T32" fmla="*/ 0 w 54"/>
                    <a:gd name="T33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4" h="40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6" y="3"/>
                      </a:lnTo>
                      <a:lnTo>
                        <a:pt x="13" y="8"/>
                      </a:lnTo>
                      <a:lnTo>
                        <a:pt x="21" y="12"/>
                      </a:lnTo>
                      <a:lnTo>
                        <a:pt x="29" y="15"/>
                      </a:lnTo>
                      <a:lnTo>
                        <a:pt x="38" y="17"/>
                      </a:lnTo>
                      <a:lnTo>
                        <a:pt x="46" y="18"/>
                      </a:lnTo>
                      <a:lnTo>
                        <a:pt x="54" y="16"/>
                      </a:lnTo>
                      <a:lnTo>
                        <a:pt x="53" y="25"/>
                      </a:lnTo>
                      <a:lnTo>
                        <a:pt x="50" y="33"/>
                      </a:lnTo>
                      <a:lnTo>
                        <a:pt x="44" y="38"/>
                      </a:lnTo>
                      <a:lnTo>
                        <a:pt x="37" y="40"/>
                      </a:lnTo>
                      <a:lnTo>
                        <a:pt x="28" y="39"/>
                      </a:lnTo>
                      <a:lnTo>
                        <a:pt x="19" y="32"/>
                      </a:lnTo>
                      <a:lnTo>
                        <a:pt x="10" y="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8" name="Полилиния 10"/>
                <p:cNvSpPr>
                  <a:spLocks/>
                </p:cNvSpPr>
                <p:nvPr/>
              </p:nvSpPr>
              <p:spPr bwMode="ltGray">
                <a:xfrm rot="12185230" flipV="1">
                  <a:off x="3010" y="2344"/>
                  <a:ext cx="330" cy="2059"/>
                </a:xfrm>
                <a:custGeom>
                  <a:avLst/>
                  <a:gdLst>
                    <a:gd name="T0" fmla="*/ 0 w 149"/>
                    <a:gd name="T1" fmla="*/ 0 h 704"/>
                    <a:gd name="T2" fmla="*/ 6 w 149"/>
                    <a:gd name="T3" fmla="*/ 6 h 704"/>
                    <a:gd name="T4" fmla="*/ 16 w 149"/>
                    <a:gd name="T5" fmla="*/ 14 h 704"/>
                    <a:gd name="T6" fmla="*/ 28 w 149"/>
                    <a:gd name="T7" fmla="*/ 24 h 704"/>
                    <a:gd name="T8" fmla="*/ 41 w 149"/>
                    <a:gd name="T9" fmla="*/ 37 h 704"/>
                    <a:gd name="T10" fmla="*/ 58 w 149"/>
                    <a:gd name="T11" fmla="*/ 53 h 704"/>
                    <a:gd name="T12" fmla="*/ 73 w 149"/>
                    <a:gd name="T13" fmla="*/ 70 h 704"/>
                    <a:gd name="T14" fmla="*/ 88 w 149"/>
                    <a:gd name="T15" fmla="*/ 90 h 704"/>
                    <a:gd name="T16" fmla="*/ 100 w 149"/>
                    <a:gd name="T17" fmla="*/ 113 h 704"/>
                    <a:gd name="T18" fmla="*/ 112 w 149"/>
                    <a:gd name="T19" fmla="*/ 137 h 704"/>
                    <a:gd name="T20" fmla="*/ 120 w 149"/>
                    <a:gd name="T21" fmla="*/ 165 h 704"/>
                    <a:gd name="T22" fmla="*/ 124 w 149"/>
                    <a:gd name="T23" fmla="*/ 196 h 704"/>
                    <a:gd name="T24" fmla="*/ 126 w 149"/>
                    <a:gd name="T25" fmla="*/ 228 h 704"/>
                    <a:gd name="T26" fmla="*/ 120 w 149"/>
                    <a:gd name="T27" fmla="*/ 264 h 704"/>
                    <a:gd name="T28" fmla="*/ 109 w 149"/>
                    <a:gd name="T29" fmla="*/ 302 h 704"/>
                    <a:gd name="T30" fmla="*/ 92 w 149"/>
                    <a:gd name="T31" fmla="*/ 342 h 704"/>
                    <a:gd name="T32" fmla="*/ 67 w 149"/>
                    <a:gd name="T33" fmla="*/ 386 h 704"/>
                    <a:gd name="T34" fmla="*/ 39 w 149"/>
                    <a:gd name="T35" fmla="*/ 436 h 704"/>
                    <a:gd name="T36" fmla="*/ 21 w 149"/>
                    <a:gd name="T37" fmla="*/ 482 h 704"/>
                    <a:gd name="T38" fmla="*/ 10 w 149"/>
                    <a:gd name="T39" fmla="*/ 525 h 704"/>
                    <a:gd name="T40" fmla="*/ 6 w 149"/>
                    <a:gd name="T41" fmla="*/ 566 h 704"/>
                    <a:gd name="T42" fmla="*/ 6 w 149"/>
                    <a:gd name="T43" fmla="*/ 605 h 704"/>
                    <a:gd name="T44" fmla="*/ 8 w 149"/>
                    <a:gd name="T45" fmla="*/ 641 h 704"/>
                    <a:gd name="T46" fmla="*/ 12 w 149"/>
                    <a:gd name="T47" fmla="*/ 673 h 704"/>
                    <a:gd name="T48" fmla="*/ 14 w 149"/>
                    <a:gd name="T49" fmla="*/ 704 h 704"/>
                    <a:gd name="T50" fmla="*/ 41 w 149"/>
                    <a:gd name="T51" fmla="*/ 688 h 704"/>
                    <a:gd name="T52" fmla="*/ 39 w 149"/>
                    <a:gd name="T53" fmla="*/ 680 h 704"/>
                    <a:gd name="T54" fmla="*/ 36 w 149"/>
                    <a:gd name="T55" fmla="*/ 657 h 704"/>
                    <a:gd name="T56" fmla="*/ 33 w 149"/>
                    <a:gd name="T57" fmla="*/ 622 h 704"/>
                    <a:gd name="T58" fmla="*/ 35 w 149"/>
                    <a:gd name="T59" fmla="*/ 575 h 704"/>
                    <a:gd name="T60" fmla="*/ 41 w 149"/>
                    <a:gd name="T61" fmla="*/ 519 h 704"/>
                    <a:gd name="T62" fmla="*/ 58 w 149"/>
                    <a:gd name="T63" fmla="*/ 455 h 704"/>
                    <a:gd name="T64" fmla="*/ 86 w 149"/>
                    <a:gd name="T65" fmla="*/ 386 h 704"/>
                    <a:gd name="T66" fmla="*/ 129 w 149"/>
                    <a:gd name="T67" fmla="*/ 313 h 704"/>
                    <a:gd name="T68" fmla="*/ 143 w 149"/>
                    <a:gd name="T69" fmla="*/ 279 h 704"/>
                    <a:gd name="T70" fmla="*/ 149 w 149"/>
                    <a:gd name="T71" fmla="*/ 235 h 704"/>
                    <a:gd name="T72" fmla="*/ 144 w 149"/>
                    <a:gd name="T73" fmla="*/ 184 h 704"/>
                    <a:gd name="T74" fmla="*/ 131 w 149"/>
                    <a:gd name="T75" fmla="*/ 134 h 704"/>
                    <a:gd name="T76" fmla="*/ 109 w 149"/>
                    <a:gd name="T77" fmla="*/ 85 h 704"/>
                    <a:gd name="T78" fmla="*/ 81 w 149"/>
                    <a:gd name="T79" fmla="*/ 44 h 704"/>
                    <a:gd name="T80" fmla="*/ 44 w 149"/>
                    <a:gd name="T81" fmla="*/ 14 h 704"/>
                    <a:gd name="T82" fmla="*/ 0 w 149"/>
                    <a:gd name="T83" fmla="*/ 0 h 7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49" h="704">
                      <a:moveTo>
                        <a:pt x="0" y="0"/>
                      </a:moveTo>
                      <a:lnTo>
                        <a:pt x="6" y="6"/>
                      </a:lnTo>
                      <a:lnTo>
                        <a:pt x="16" y="14"/>
                      </a:lnTo>
                      <a:lnTo>
                        <a:pt x="28" y="24"/>
                      </a:lnTo>
                      <a:lnTo>
                        <a:pt x="41" y="37"/>
                      </a:lnTo>
                      <a:lnTo>
                        <a:pt x="58" y="53"/>
                      </a:lnTo>
                      <a:lnTo>
                        <a:pt x="73" y="70"/>
                      </a:lnTo>
                      <a:lnTo>
                        <a:pt x="88" y="90"/>
                      </a:lnTo>
                      <a:lnTo>
                        <a:pt x="100" y="113"/>
                      </a:lnTo>
                      <a:lnTo>
                        <a:pt x="112" y="137"/>
                      </a:lnTo>
                      <a:lnTo>
                        <a:pt x="120" y="165"/>
                      </a:lnTo>
                      <a:lnTo>
                        <a:pt x="124" y="196"/>
                      </a:lnTo>
                      <a:lnTo>
                        <a:pt x="126" y="228"/>
                      </a:lnTo>
                      <a:lnTo>
                        <a:pt x="120" y="264"/>
                      </a:lnTo>
                      <a:lnTo>
                        <a:pt x="109" y="302"/>
                      </a:lnTo>
                      <a:lnTo>
                        <a:pt x="92" y="342"/>
                      </a:lnTo>
                      <a:lnTo>
                        <a:pt x="67" y="386"/>
                      </a:lnTo>
                      <a:lnTo>
                        <a:pt x="39" y="436"/>
                      </a:lnTo>
                      <a:lnTo>
                        <a:pt x="21" y="482"/>
                      </a:lnTo>
                      <a:lnTo>
                        <a:pt x="10" y="525"/>
                      </a:lnTo>
                      <a:lnTo>
                        <a:pt x="6" y="566"/>
                      </a:lnTo>
                      <a:lnTo>
                        <a:pt x="6" y="605"/>
                      </a:lnTo>
                      <a:lnTo>
                        <a:pt x="8" y="641"/>
                      </a:lnTo>
                      <a:lnTo>
                        <a:pt x="12" y="673"/>
                      </a:lnTo>
                      <a:lnTo>
                        <a:pt x="14" y="704"/>
                      </a:lnTo>
                      <a:lnTo>
                        <a:pt x="41" y="688"/>
                      </a:lnTo>
                      <a:lnTo>
                        <a:pt x="39" y="680"/>
                      </a:lnTo>
                      <a:lnTo>
                        <a:pt x="36" y="657"/>
                      </a:lnTo>
                      <a:lnTo>
                        <a:pt x="33" y="622"/>
                      </a:lnTo>
                      <a:lnTo>
                        <a:pt x="35" y="575"/>
                      </a:lnTo>
                      <a:lnTo>
                        <a:pt x="41" y="519"/>
                      </a:lnTo>
                      <a:lnTo>
                        <a:pt x="58" y="455"/>
                      </a:lnTo>
                      <a:lnTo>
                        <a:pt x="86" y="386"/>
                      </a:lnTo>
                      <a:lnTo>
                        <a:pt x="129" y="313"/>
                      </a:lnTo>
                      <a:lnTo>
                        <a:pt x="143" y="279"/>
                      </a:lnTo>
                      <a:lnTo>
                        <a:pt x="149" y="235"/>
                      </a:lnTo>
                      <a:lnTo>
                        <a:pt x="144" y="184"/>
                      </a:lnTo>
                      <a:lnTo>
                        <a:pt x="131" y="134"/>
                      </a:lnTo>
                      <a:lnTo>
                        <a:pt x="109" y="85"/>
                      </a:lnTo>
                      <a:lnTo>
                        <a:pt x="81" y="44"/>
                      </a:lnTo>
                      <a:lnTo>
                        <a:pt x="44" y="1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56" name="Полилиния 11"/>
              <p:cNvSpPr>
                <a:spLocks/>
              </p:cNvSpPr>
              <p:nvPr/>
            </p:nvSpPr>
            <p:spPr bwMode="ltGray">
              <a:xfrm rot="373331" flipH="1">
                <a:off x="22" y="1957"/>
                <a:ext cx="323" cy="649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7" name="Полилиния 12"/>
              <p:cNvSpPr>
                <a:spLocks/>
              </p:cNvSpPr>
              <p:nvPr/>
            </p:nvSpPr>
            <p:spPr bwMode="ltGray">
              <a:xfrm>
                <a:off x="168" y="1260"/>
                <a:ext cx="1259" cy="1532"/>
              </a:xfrm>
              <a:custGeom>
                <a:avLst/>
                <a:gdLst>
                  <a:gd name="T0" fmla="*/ 891 w 1259"/>
                  <a:gd name="T1" fmla="*/ 1532 h 1532"/>
                  <a:gd name="T2" fmla="*/ 954 w 1259"/>
                  <a:gd name="T3" fmla="*/ 1452 h 1532"/>
                  <a:gd name="T4" fmla="*/ 1032 w 1259"/>
                  <a:gd name="T5" fmla="*/ 1338 h 1532"/>
                  <a:gd name="T6" fmla="*/ 1115 w 1259"/>
                  <a:gd name="T7" fmla="*/ 1188 h 1532"/>
                  <a:gd name="T8" fmla="*/ 1194 w 1259"/>
                  <a:gd name="T9" fmla="*/ 1023 h 1532"/>
                  <a:gd name="T10" fmla="*/ 1244 w 1259"/>
                  <a:gd name="T11" fmla="*/ 841 h 1532"/>
                  <a:gd name="T12" fmla="*/ 1259 w 1259"/>
                  <a:gd name="T13" fmla="*/ 647 h 1532"/>
                  <a:gd name="T14" fmla="*/ 1230 w 1259"/>
                  <a:gd name="T15" fmla="*/ 463 h 1532"/>
                  <a:gd name="T16" fmla="*/ 1140 w 1259"/>
                  <a:gd name="T17" fmla="*/ 294 h 1532"/>
                  <a:gd name="T18" fmla="*/ 1043 w 1259"/>
                  <a:gd name="T19" fmla="*/ 190 h 1532"/>
                  <a:gd name="T20" fmla="*/ 961 w 1259"/>
                  <a:gd name="T21" fmla="*/ 109 h 1532"/>
                  <a:gd name="T22" fmla="*/ 894 w 1259"/>
                  <a:gd name="T23" fmla="*/ 65 h 1532"/>
                  <a:gd name="T24" fmla="*/ 786 w 1259"/>
                  <a:gd name="T25" fmla="*/ 18 h 1532"/>
                  <a:gd name="T26" fmla="*/ 642 w 1259"/>
                  <a:gd name="T27" fmla="*/ 0 h 1532"/>
                  <a:gd name="T28" fmla="*/ 440 w 1259"/>
                  <a:gd name="T29" fmla="*/ 23 h 1532"/>
                  <a:gd name="T30" fmla="*/ 366 w 1259"/>
                  <a:gd name="T31" fmla="*/ 44 h 1532"/>
                  <a:gd name="T32" fmla="*/ 292 w 1259"/>
                  <a:gd name="T33" fmla="*/ 58 h 1532"/>
                  <a:gd name="T34" fmla="*/ 229 w 1259"/>
                  <a:gd name="T35" fmla="*/ 79 h 1532"/>
                  <a:gd name="T36" fmla="*/ 178 w 1259"/>
                  <a:gd name="T37" fmla="*/ 103 h 1532"/>
                  <a:gd name="T38" fmla="*/ 127 w 1259"/>
                  <a:gd name="T39" fmla="*/ 127 h 1532"/>
                  <a:gd name="T40" fmla="*/ 82 w 1259"/>
                  <a:gd name="T41" fmla="*/ 158 h 1532"/>
                  <a:gd name="T42" fmla="*/ 41 w 1259"/>
                  <a:gd name="T43" fmla="*/ 197 h 1532"/>
                  <a:gd name="T44" fmla="*/ 0 w 1259"/>
                  <a:gd name="T45" fmla="*/ 243 h 1532"/>
                  <a:gd name="T46" fmla="*/ 76 w 1259"/>
                  <a:gd name="T47" fmla="*/ 215 h 1532"/>
                  <a:gd name="T48" fmla="*/ 144 w 1259"/>
                  <a:gd name="T49" fmla="*/ 194 h 1532"/>
                  <a:gd name="T50" fmla="*/ 212 w 1259"/>
                  <a:gd name="T51" fmla="*/ 179 h 1532"/>
                  <a:gd name="T52" fmla="*/ 280 w 1259"/>
                  <a:gd name="T53" fmla="*/ 164 h 1532"/>
                  <a:gd name="T54" fmla="*/ 336 w 1259"/>
                  <a:gd name="T55" fmla="*/ 149 h 1532"/>
                  <a:gd name="T56" fmla="*/ 397 w 1259"/>
                  <a:gd name="T57" fmla="*/ 149 h 1532"/>
                  <a:gd name="T58" fmla="*/ 458 w 1259"/>
                  <a:gd name="T59" fmla="*/ 141 h 1532"/>
                  <a:gd name="T60" fmla="*/ 511 w 1259"/>
                  <a:gd name="T61" fmla="*/ 146 h 1532"/>
                  <a:gd name="T62" fmla="*/ 565 w 1259"/>
                  <a:gd name="T63" fmla="*/ 152 h 1532"/>
                  <a:gd name="T64" fmla="*/ 618 w 1259"/>
                  <a:gd name="T65" fmla="*/ 166 h 1532"/>
                  <a:gd name="T66" fmla="*/ 669 w 1259"/>
                  <a:gd name="T67" fmla="*/ 186 h 1532"/>
                  <a:gd name="T68" fmla="*/ 715 w 1259"/>
                  <a:gd name="T69" fmla="*/ 205 h 1532"/>
                  <a:gd name="T70" fmla="*/ 760 w 1259"/>
                  <a:gd name="T71" fmla="*/ 239 h 1532"/>
                  <a:gd name="T72" fmla="*/ 811 w 1259"/>
                  <a:gd name="T73" fmla="*/ 267 h 1532"/>
                  <a:gd name="T74" fmla="*/ 855 w 1259"/>
                  <a:gd name="T75" fmla="*/ 307 h 1532"/>
                  <a:gd name="T76" fmla="*/ 899 w 1259"/>
                  <a:gd name="T77" fmla="*/ 348 h 1532"/>
                  <a:gd name="T78" fmla="*/ 971 w 1259"/>
                  <a:gd name="T79" fmla="*/ 464 h 1532"/>
                  <a:gd name="T80" fmla="*/ 1016 w 1259"/>
                  <a:gd name="T81" fmla="*/ 606 h 1532"/>
                  <a:gd name="T82" fmla="*/ 1027 w 1259"/>
                  <a:gd name="T83" fmla="*/ 774 h 1532"/>
                  <a:gd name="T84" fmla="*/ 1022 w 1259"/>
                  <a:gd name="T85" fmla="*/ 939 h 1532"/>
                  <a:gd name="T86" fmla="*/ 1002 w 1259"/>
                  <a:gd name="T87" fmla="*/ 1117 h 1532"/>
                  <a:gd name="T88" fmla="*/ 966 w 1259"/>
                  <a:gd name="T89" fmla="*/ 1279 h 1532"/>
                  <a:gd name="T90" fmla="*/ 933 w 1259"/>
                  <a:gd name="T91" fmla="*/ 1421 h 1532"/>
                  <a:gd name="T92" fmla="*/ 891 w 1259"/>
                  <a:gd name="T93" fmla="*/ 1532 h 1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259" h="1532">
                    <a:moveTo>
                      <a:pt x="891" y="1532"/>
                    </a:moveTo>
                    <a:lnTo>
                      <a:pt x="954" y="1452"/>
                    </a:lnTo>
                    <a:lnTo>
                      <a:pt x="1032" y="1338"/>
                    </a:lnTo>
                    <a:lnTo>
                      <a:pt x="1115" y="1188"/>
                    </a:lnTo>
                    <a:lnTo>
                      <a:pt x="1194" y="1023"/>
                    </a:lnTo>
                    <a:lnTo>
                      <a:pt x="1244" y="841"/>
                    </a:lnTo>
                    <a:lnTo>
                      <a:pt x="1259" y="647"/>
                    </a:lnTo>
                    <a:lnTo>
                      <a:pt x="1230" y="463"/>
                    </a:lnTo>
                    <a:lnTo>
                      <a:pt x="1140" y="294"/>
                    </a:lnTo>
                    <a:lnTo>
                      <a:pt x="1043" y="190"/>
                    </a:lnTo>
                    <a:lnTo>
                      <a:pt x="961" y="109"/>
                    </a:lnTo>
                    <a:lnTo>
                      <a:pt x="894" y="65"/>
                    </a:lnTo>
                    <a:lnTo>
                      <a:pt x="786" y="18"/>
                    </a:lnTo>
                    <a:lnTo>
                      <a:pt x="642" y="0"/>
                    </a:lnTo>
                    <a:lnTo>
                      <a:pt x="440" y="23"/>
                    </a:lnTo>
                    <a:lnTo>
                      <a:pt x="366" y="44"/>
                    </a:lnTo>
                    <a:lnTo>
                      <a:pt x="292" y="58"/>
                    </a:lnTo>
                    <a:lnTo>
                      <a:pt x="229" y="79"/>
                    </a:lnTo>
                    <a:lnTo>
                      <a:pt x="178" y="103"/>
                    </a:lnTo>
                    <a:lnTo>
                      <a:pt x="127" y="127"/>
                    </a:lnTo>
                    <a:lnTo>
                      <a:pt x="82" y="158"/>
                    </a:lnTo>
                    <a:lnTo>
                      <a:pt x="41" y="197"/>
                    </a:lnTo>
                    <a:lnTo>
                      <a:pt x="0" y="243"/>
                    </a:lnTo>
                    <a:lnTo>
                      <a:pt x="76" y="215"/>
                    </a:lnTo>
                    <a:lnTo>
                      <a:pt x="144" y="194"/>
                    </a:lnTo>
                    <a:lnTo>
                      <a:pt x="212" y="179"/>
                    </a:lnTo>
                    <a:lnTo>
                      <a:pt x="280" y="164"/>
                    </a:lnTo>
                    <a:lnTo>
                      <a:pt x="336" y="149"/>
                    </a:lnTo>
                    <a:lnTo>
                      <a:pt x="397" y="149"/>
                    </a:lnTo>
                    <a:lnTo>
                      <a:pt x="458" y="141"/>
                    </a:lnTo>
                    <a:lnTo>
                      <a:pt x="511" y="146"/>
                    </a:lnTo>
                    <a:lnTo>
                      <a:pt x="565" y="152"/>
                    </a:lnTo>
                    <a:lnTo>
                      <a:pt x="618" y="166"/>
                    </a:lnTo>
                    <a:lnTo>
                      <a:pt x="669" y="186"/>
                    </a:lnTo>
                    <a:lnTo>
                      <a:pt x="715" y="205"/>
                    </a:lnTo>
                    <a:lnTo>
                      <a:pt x="760" y="239"/>
                    </a:lnTo>
                    <a:lnTo>
                      <a:pt x="811" y="267"/>
                    </a:lnTo>
                    <a:lnTo>
                      <a:pt x="855" y="307"/>
                    </a:lnTo>
                    <a:lnTo>
                      <a:pt x="899" y="348"/>
                    </a:lnTo>
                    <a:lnTo>
                      <a:pt x="971" y="464"/>
                    </a:lnTo>
                    <a:lnTo>
                      <a:pt x="1016" y="606"/>
                    </a:lnTo>
                    <a:lnTo>
                      <a:pt x="1027" y="774"/>
                    </a:lnTo>
                    <a:lnTo>
                      <a:pt x="1022" y="939"/>
                    </a:lnTo>
                    <a:lnTo>
                      <a:pt x="1002" y="1117"/>
                    </a:lnTo>
                    <a:lnTo>
                      <a:pt x="966" y="1279"/>
                    </a:lnTo>
                    <a:lnTo>
                      <a:pt x="933" y="1421"/>
                    </a:lnTo>
                    <a:lnTo>
                      <a:pt x="891" y="1532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8" name="Полилиния 13"/>
              <p:cNvSpPr>
                <a:spLocks/>
              </p:cNvSpPr>
              <p:nvPr/>
            </p:nvSpPr>
            <p:spPr bwMode="ltGray">
              <a:xfrm>
                <a:off x="0" y="2610"/>
                <a:ext cx="801" cy="459"/>
              </a:xfrm>
              <a:custGeom>
                <a:avLst/>
                <a:gdLst>
                  <a:gd name="T0" fmla="*/ 0 w 801"/>
                  <a:gd name="T1" fmla="*/ 0 h 459"/>
                  <a:gd name="T2" fmla="*/ 37 w 801"/>
                  <a:gd name="T3" fmla="*/ 69 h 459"/>
                  <a:gd name="T4" fmla="*/ 68 w 801"/>
                  <a:gd name="T5" fmla="*/ 132 h 459"/>
                  <a:gd name="T6" fmla="*/ 110 w 801"/>
                  <a:gd name="T7" fmla="*/ 188 h 459"/>
                  <a:gd name="T8" fmla="*/ 149 w 801"/>
                  <a:gd name="T9" fmla="*/ 229 h 459"/>
                  <a:gd name="T10" fmla="*/ 192 w 801"/>
                  <a:gd name="T11" fmla="*/ 278 h 459"/>
                  <a:gd name="T12" fmla="*/ 250 w 801"/>
                  <a:gd name="T13" fmla="*/ 314 h 459"/>
                  <a:gd name="T14" fmla="*/ 308 w 801"/>
                  <a:gd name="T15" fmla="*/ 336 h 459"/>
                  <a:gd name="T16" fmla="*/ 365 w 801"/>
                  <a:gd name="T17" fmla="*/ 365 h 459"/>
                  <a:gd name="T18" fmla="*/ 430 w 801"/>
                  <a:gd name="T19" fmla="*/ 381 h 459"/>
                  <a:gd name="T20" fmla="*/ 501 w 801"/>
                  <a:gd name="T21" fmla="*/ 390 h 459"/>
                  <a:gd name="T22" fmla="*/ 573 w 801"/>
                  <a:gd name="T23" fmla="*/ 392 h 459"/>
                  <a:gd name="T24" fmla="*/ 646 w 801"/>
                  <a:gd name="T25" fmla="*/ 381 h 459"/>
                  <a:gd name="T26" fmla="*/ 726 w 801"/>
                  <a:gd name="T27" fmla="*/ 362 h 459"/>
                  <a:gd name="T28" fmla="*/ 801 w 801"/>
                  <a:gd name="T29" fmla="*/ 335 h 459"/>
                  <a:gd name="T30" fmla="*/ 731 w 801"/>
                  <a:gd name="T31" fmla="*/ 377 h 459"/>
                  <a:gd name="T32" fmla="*/ 662 w 801"/>
                  <a:gd name="T33" fmla="*/ 404 h 459"/>
                  <a:gd name="T34" fmla="*/ 594 w 801"/>
                  <a:gd name="T35" fmla="*/ 432 h 459"/>
                  <a:gd name="T36" fmla="*/ 532 w 801"/>
                  <a:gd name="T37" fmla="*/ 445 h 459"/>
                  <a:gd name="T38" fmla="*/ 471 w 801"/>
                  <a:gd name="T39" fmla="*/ 459 h 459"/>
                  <a:gd name="T40" fmla="*/ 411 w 801"/>
                  <a:gd name="T41" fmla="*/ 458 h 459"/>
                  <a:gd name="T42" fmla="*/ 350 w 801"/>
                  <a:gd name="T43" fmla="*/ 458 h 459"/>
                  <a:gd name="T44" fmla="*/ 291 w 801"/>
                  <a:gd name="T45" fmla="*/ 450 h 459"/>
                  <a:gd name="T46" fmla="*/ 244 w 801"/>
                  <a:gd name="T47" fmla="*/ 436 h 459"/>
                  <a:gd name="T48" fmla="*/ 192 w 801"/>
                  <a:gd name="T49" fmla="*/ 415 h 459"/>
                  <a:gd name="T50" fmla="*/ 145 w 801"/>
                  <a:gd name="T51" fmla="*/ 394 h 459"/>
                  <a:gd name="T52" fmla="*/ 100 w 801"/>
                  <a:gd name="T53" fmla="*/ 373 h 459"/>
                  <a:gd name="T54" fmla="*/ 60 w 801"/>
                  <a:gd name="T55" fmla="*/ 347 h 459"/>
                  <a:gd name="T56" fmla="*/ 0 w 801"/>
                  <a:gd name="T57" fmla="*/ 294 h 459"/>
                  <a:gd name="T58" fmla="*/ 0 w 801"/>
                  <a:gd name="T59" fmla="*/ 0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01" h="459">
                    <a:moveTo>
                      <a:pt x="0" y="0"/>
                    </a:moveTo>
                    <a:lnTo>
                      <a:pt x="37" y="69"/>
                    </a:lnTo>
                    <a:lnTo>
                      <a:pt x="68" y="132"/>
                    </a:lnTo>
                    <a:lnTo>
                      <a:pt x="110" y="188"/>
                    </a:lnTo>
                    <a:lnTo>
                      <a:pt x="149" y="229"/>
                    </a:lnTo>
                    <a:lnTo>
                      <a:pt x="192" y="278"/>
                    </a:lnTo>
                    <a:lnTo>
                      <a:pt x="250" y="314"/>
                    </a:lnTo>
                    <a:lnTo>
                      <a:pt x="308" y="336"/>
                    </a:lnTo>
                    <a:lnTo>
                      <a:pt x="365" y="365"/>
                    </a:lnTo>
                    <a:lnTo>
                      <a:pt x="430" y="381"/>
                    </a:lnTo>
                    <a:lnTo>
                      <a:pt x="501" y="390"/>
                    </a:lnTo>
                    <a:lnTo>
                      <a:pt x="573" y="392"/>
                    </a:lnTo>
                    <a:lnTo>
                      <a:pt x="646" y="381"/>
                    </a:lnTo>
                    <a:lnTo>
                      <a:pt x="726" y="362"/>
                    </a:lnTo>
                    <a:lnTo>
                      <a:pt x="801" y="335"/>
                    </a:lnTo>
                    <a:lnTo>
                      <a:pt x="731" y="377"/>
                    </a:lnTo>
                    <a:lnTo>
                      <a:pt x="662" y="404"/>
                    </a:lnTo>
                    <a:lnTo>
                      <a:pt x="594" y="432"/>
                    </a:lnTo>
                    <a:lnTo>
                      <a:pt x="532" y="445"/>
                    </a:lnTo>
                    <a:lnTo>
                      <a:pt x="471" y="459"/>
                    </a:lnTo>
                    <a:lnTo>
                      <a:pt x="411" y="458"/>
                    </a:lnTo>
                    <a:lnTo>
                      <a:pt x="350" y="458"/>
                    </a:lnTo>
                    <a:lnTo>
                      <a:pt x="291" y="450"/>
                    </a:lnTo>
                    <a:lnTo>
                      <a:pt x="244" y="436"/>
                    </a:lnTo>
                    <a:lnTo>
                      <a:pt x="192" y="415"/>
                    </a:lnTo>
                    <a:lnTo>
                      <a:pt x="145" y="394"/>
                    </a:lnTo>
                    <a:lnTo>
                      <a:pt x="100" y="373"/>
                    </a:lnTo>
                    <a:lnTo>
                      <a:pt x="60" y="347"/>
                    </a:lnTo>
                    <a:lnTo>
                      <a:pt x="0" y="2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9" name="Полилиния 14"/>
              <p:cNvSpPr>
                <a:spLocks/>
              </p:cNvSpPr>
              <p:nvPr/>
            </p:nvSpPr>
            <p:spPr bwMode="ltGray">
              <a:xfrm rot="373331" flipH="1">
                <a:off x="898" y="2855"/>
                <a:ext cx="354" cy="464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0" name="Полилиния 15"/>
              <p:cNvSpPr>
                <a:spLocks/>
              </p:cNvSpPr>
              <p:nvPr/>
            </p:nvSpPr>
            <p:spPr bwMode="ltGray">
              <a:xfrm rot="373331" flipH="1">
                <a:off x="799" y="2979"/>
                <a:ext cx="87" cy="274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4" name="Полилиния 16"/>
              <p:cNvSpPr>
                <a:spLocks/>
              </p:cNvSpPr>
              <p:nvPr/>
            </p:nvSpPr>
            <p:spPr bwMode="ltGray">
              <a:xfrm>
                <a:off x="1190" y="3273"/>
                <a:ext cx="1108" cy="1047"/>
              </a:xfrm>
              <a:custGeom>
                <a:avLst/>
                <a:gdLst>
                  <a:gd name="T0" fmla="*/ 784 w 1108"/>
                  <a:gd name="T1" fmla="*/ 1047 h 1047"/>
                  <a:gd name="T2" fmla="*/ 692 w 1108"/>
                  <a:gd name="T3" fmla="*/ 1011 h 1047"/>
                  <a:gd name="T4" fmla="*/ 607 w 1108"/>
                  <a:gd name="T5" fmla="*/ 945 h 1047"/>
                  <a:gd name="T6" fmla="*/ 517 w 1108"/>
                  <a:gd name="T7" fmla="*/ 861 h 1047"/>
                  <a:gd name="T8" fmla="*/ 432 w 1108"/>
                  <a:gd name="T9" fmla="*/ 776 h 1047"/>
                  <a:gd name="T10" fmla="*/ 350 w 1108"/>
                  <a:gd name="T11" fmla="*/ 677 h 1047"/>
                  <a:gd name="T12" fmla="*/ 266 w 1108"/>
                  <a:gd name="T13" fmla="*/ 563 h 1047"/>
                  <a:gd name="T14" fmla="*/ 188 w 1108"/>
                  <a:gd name="T15" fmla="*/ 447 h 1047"/>
                  <a:gd name="T16" fmla="*/ 122 w 1108"/>
                  <a:gd name="T17" fmla="*/ 325 h 1047"/>
                  <a:gd name="T18" fmla="*/ 65 w 1108"/>
                  <a:gd name="T19" fmla="*/ 211 h 1047"/>
                  <a:gd name="T20" fmla="*/ 21 w 1108"/>
                  <a:gd name="T21" fmla="*/ 101 h 1047"/>
                  <a:gd name="T22" fmla="*/ 0 w 1108"/>
                  <a:gd name="T23" fmla="*/ 0 h 1047"/>
                  <a:gd name="T24" fmla="*/ 109 w 1108"/>
                  <a:gd name="T25" fmla="*/ 217 h 1047"/>
                  <a:gd name="T26" fmla="*/ 209 w 1108"/>
                  <a:gd name="T27" fmla="*/ 378 h 1047"/>
                  <a:gd name="T28" fmla="*/ 294 w 1108"/>
                  <a:gd name="T29" fmla="*/ 500 h 1047"/>
                  <a:gd name="T30" fmla="*/ 373 w 1108"/>
                  <a:gd name="T31" fmla="*/ 590 h 1047"/>
                  <a:gd name="T32" fmla="*/ 441 w 1108"/>
                  <a:gd name="T33" fmla="*/ 661 h 1047"/>
                  <a:gd name="T34" fmla="*/ 506 w 1108"/>
                  <a:gd name="T35" fmla="*/ 713 h 1047"/>
                  <a:gd name="T36" fmla="*/ 564 w 1108"/>
                  <a:gd name="T37" fmla="*/ 754 h 1047"/>
                  <a:gd name="T38" fmla="*/ 620 w 1108"/>
                  <a:gd name="T39" fmla="*/ 801 h 1047"/>
                  <a:gd name="T40" fmla="*/ 754 w 1108"/>
                  <a:gd name="T41" fmla="*/ 899 h 1047"/>
                  <a:gd name="T42" fmla="*/ 925 w 1108"/>
                  <a:gd name="T43" fmla="*/ 977 h 1047"/>
                  <a:gd name="T44" fmla="*/ 1108 w 1108"/>
                  <a:gd name="T45" fmla="*/ 1047 h 1047"/>
                  <a:gd name="T46" fmla="*/ 784 w 1108"/>
                  <a:gd name="T47" fmla="*/ 1047 h 10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08" h="1047">
                    <a:moveTo>
                      <a:pt x="784" y="1047"/>
                    </a:moveTo>
                    <a:lnTo>
                      <a:pt x="692" y="1011"/>
                    </a:lnTo>
                    <a:lnTo>
                      <a:pt x="607" y="945"/>
                    </a:lnTo>
                    <a:lnTo>
                      <a:pt x="517" y="861"/>
                    </a:lnTo>
                    <a:lnTo>
                      <a:pt x="432" y="776"/>
                    </a:lnTo>
                    <a:lnTo>
                      <a:pt x="350" y="677"/>
                    </a:lnTo>
                    <a:lnTo>
                      <a:pt x="266" y="563"/>
                    </a:lnTo>
                    <a:lnTo>
                      <a:pt x="188" y="447"/>
                    </a:lnTo>
                    <a:lnTo>
                      <a:pt x="122" y="325"/>
                    </a:lnTo>
                    <a:lnTo>
                      <a:pt x="65" y="211"/>
                    </a:lnTo>
                    <a:lnTo>
                      <a:pt x="21" y="101"/>
                    </a:lnTo>
                    <a:lnTo>
                      <a:pt x="0" y="0"/>
                    </a:lnTo>
                    <a:lnTo>
                      <a:pt x="109" y="217"/>
                    </a:lnTo>
                    <a:lnTo>
                      <a:pt x="209" y="378"/>
                    </a:lnTo>
                    <a:lnTo>
                      <a:pt x="294" y="500"/>
                    </a:lnTo>
                    <a:lnTo>
                      <a:pt x="373" y="590"/>
                    </a:lnTo>
                    <a:lnTo>
                      <a:pt x="441" y="661"/>
                    </a:lnTo>
                    <a:lnTo>
                      <a:pt x="506" y="713"/>
                    </a:lnTo>
                    <a:lnTo>
                      <a:pt x="564" y="754"/>
                    </a:lnTo>
                    <a:lnTo>
                      <a:pt x="620" y="801"/>
                    </a:lnTo>
                    <a:lnTo>
                      <a:pt x="754" y="899"/>
                    </a:lnTo>
                    <a:lnTo>
                      <a:pt x="925" y="977"/>
                    </a:lnTo>
                    <a:lnTo>
                      <a:pt x="1108" y="1047"/>
                    </a:lnTo>
                    <a:lnTo>
                      <a:pt x="784" y="1047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grpSp>
            <p:nvGrpSpPr>
              <p:cNvPr id="105" name="Группа 17"/>
              <p:cNvGrpSpPr>
                <a:grpSpLocks/>
              </p:cNvGrpSpPr>
              <p:nvPr/>
            </p:nvGrpSpPr>
            <p:grpSpPr bwMode="auto">
              <a:xfrm rot="3220060">
                <a:off x="2631" y="754"/>
                <a:ext cx="569" cy="637"/>
                <a:chOff x="1727" y="866"/>
                <a:chExt cx="129" cy="157"/>
              </a:xfrm>
            </p:grpSpPr>
            <p:sp>
              <p:nvSpPr>
                <p:cNvPr id="129" name="Полилиния 18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0" name="Полилиния 19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1" name="Полилиния 20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6" name="Группа 21"/>
              <p:cNvGrpSpPr>
                <a:grpSpLocks/>
              </p:cNvGrpSpPr>
              <p:nvPr/>
            </p:nvGrpSpPr>
            <p:grpSpPr bwMode="auto">
              <a:xfrm rot="-6691250">
                <a:off x="3637" y="132"/>
                <a:ext cx="356" cy="607"/>
                <a:chOff x="1727" y="866"/>
                <a:chExt cx="129" cy="157"/>
              </a:xfrm>
            </p:grpSpPr>
            <p:sp>
              <p:nvSpPr>
                <p:cNvPr id="126" name="Полилиния 22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7" name="Полилиния 23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8" name="Полилиния 24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7" name="Группа 25"/>
              <p:cNvGrpSpPr>
                <a:grpSpLocks/>
              </p:cNvGrpSpPr>
              <p:nvPr/>
            </p:nvGrpSpPr>
            <p:grpSpPr bwMode="auto">
              <a:xfrm rot="-13075160">
                <a:off x="668" y="3321"/>
                <a:ext cx="501" cy="502"/>
                <a:chOff x="1727" y="866"/>
                <a:chExt cx="129" cy="157"/>
              </a:xfrm>
            </p:grpSpPr>
            <p:sp>
              <p:nvSpPr>
                <p:cNvPr id="123" name="Полилиния 26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4" name="Полилиния 27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5" name="Полилиния 28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8" name="Группа 29"/>
              <p:cNvGrpSpPr>
                <a:grpSpLocks/>
              </p:cNvGrpSpPr>
              <p:nvPr/>
            </p:nvGrpSpPr>
            <p:grpSpPr bwMode="auto">
              <a:xfrm rot="4106450" flipH="1">
                <a:off x="393" y="262"/>
                <a:ext cx="709" cy="892"/>
                <a:chOff x="1727" y="866"/>
                <a:chExt cx="129" cy="157"/>
              </a:xfrm>
            </p:grpSpPr>
            <p:sp>
              <p:nvSpPr>
                <p:cNvPr id="120" name="Полилиния 30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1" name="Полилиния 31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2" name="Полилиния 32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9" name="Группа 33"/>
              <p:cNvGrpSpPr>
                <a:grpSpLocks/>
              </p:cNvGrpSpPr>
              <p:nvPr/>
            </p:nvGrpSpPr>
            <p:grpSpPr bwMode="auto">
              <a:xfrm rot="10015322" flipH="1">
                <a:off x="4625" y="2382"/>
                <a:ext cx="709" cy="892"/>
                <a:chOff x="1727" y="866"/>
                <a:chExt cx="129" cy="157"/>
              </a:xfrm>
            </p:grpSpPr>
            <p:sp>
              <p:nvSpPr>
                <p:cNvPr id="117" name="Полилиния 34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8" name="Полилиния 35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9" name="Полилиния 36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110" name="Полилиния 37"/>
              <p:cNvSpPr>
                <a:spLocks/>
              </p:cNvSpPr>
              <p:nvPr/>
            </p:nvSpPr>
            <p:spPr bwMode="ltGray">
              <a:xfrm>
                <a:off x="1217" y="2"/>
                <a:ext cx="862" cy="886"/>
              </a:xfrm>
              <a:custGeom>
                <a:avLst/>
                <a:gdLst>
                  <a:gd name="T0" fmla="*/ 0 w 862"/>
                  <a:gd name="T1" fmla="*/ 0 h 886"/>
                  <a:gd name="T2" fmla="*/ 6 w 862"/>
                  <a:gd name="T3" fmla="*/ 107 h 886"/>
                  <a:gd name="T4" fmla="*/ 37 w 862"/>
                  <a:gd name="T5" fmla="*/ 262 h 886"/>
                  <a:gd name="T6" fmla="*/ 83 w 862"/>
                  <a:gd name="T7" fmla="*/ 410 h 886"/>
                  <a:gd name="T8" fmla="*/ 149 w 862"/>
                  <a:gd name="T9" fmla="*/ 546 h 886"/>
                  <a:gd name="T10" fmla="*/ 237 w 862"/>
                  <a:gd name="T11" fmla="*/ 666 h 886"/>
                  <a:gd name="T12" fmla="*/ 338 w 862"/>
                  <a:gd name="T13" fmla="*/ 764 h 886"/>
                  <a:gd name="T14" fmla="*/ 450 w 862"/>
                  <a:gd name="T15" fmla="*/ 838 h 886"/>
                  <a:gd name="T16" fmla="*/ 579 w 862"/>
                  <a:gd name="T17" fmla="*/ 879 h 886"/>
                  <a:gd name="T18" fmla="*/ 714 w 862"/>
                  <a:gd name="T19" fmla="*/ 886 h 886"/>
                  <a:gd name="T20" fmla="*/ 862 w 862"/>
                  <a:gd name="T21" fmla="*/ 851 h 886"/>
                  <a:gd name="T22" fmla="*/ 784 w 862"/>
                  <a:gd name="T23" fmla="*/ 856 h 886"/>
                  <a:gd name="T24" fmla="*/ 700 w 862"/>
                  <a:gd name="T25" fmla="*/ 835 h 886"/>
                  <a:gd name="T26" fmla="*/ 621 w 862"/>
                  <a:gd name="T27" fmla="*/ 794 h 886"/>
                  <a:gd name="T28" fmla="*/ 542 w 862"/>
                  <a:gd name="T29" fmla="*/ 728 h 886"/>
                  <a:gd name="T30" fmla="*/ 466 w 862"/>
                  <a:gd name="T31" fmla="*/ 649 h 886"/>
                  <a:gd name="T32" fmla="*/ 397 w 862"/>
                  <a:gd name="T33" fmla="*/ 557 h 886"/>
                  <a:gd name="T34" fmla="*/ 334 w 862"/>
                  <a:gd name="T35" fmla="*/ 454 h 886"/>
                  <a:gd name="T36" fmla="*/ 279 w 862"/>
                  <a:gd name="T37" fmla="*/ 339 h 886"/>
                  <a:gd name="T38" fmla="*/ 238 w 862"/>
                  <a:gd name="T39" fmla="*/ 225 h 886"/>
                  <a:gd name="T40" fmla="*/ 205 w 862"/>
                  <a:gd name="T41" fmla="*/ 105 h 886"/>
                  <a:gd name="T42" fmla="*/ 184 w 862"/>
                  <a:gd name="T43" fmla="*/ 3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862" h="886">
                    <a:moveTo>
                      <a:pt x="0" y="0"/>
                    </a:moveTo>
                    <a:lnTo>
                      <a:pt x="6" y="107"/>
                    </a:lnTo>
                    <a:lnTo>
                      <a:pt x="37" y="262"/>
                    </a:lnTo>
                    <a:lnTo>
                      <a:pt x="83" y="410"/>
                    </a:lnTo>
                    <a:lnTo>
                      <a:pt x="149" y="546"/>
                    </a:lnTo>
                    <a:lnTo>
                      <a:pt x="237" y="666"/>
                    </a:lnTo>
                    <a:lnTo>
                      <a:pt x="338" y="764"/>
                    </a:lnTo>
                    <a:lnTo>
                      <a:pt x="450" y="838"/>
                    </a:lnTo>
                    <a:lnTo>
                      <a:pt x="579" y="879"/>
                    </a:lnTo>
                    <a:lnTo>
                      <a:pt x="714" y="886"/>
                    </a:lnTo>
                    <a:lnTo>
                      <a:pt x="862" y="851"/>
                    </a:lnTo>
                    <a:lnTo>
                      <a:pt x="784" y="856"/>
                    </a:lnTo>
                    <a:lnTo>
                      <a:pt x="700" y="835"/>
                    </a:lnTo>
                    <a:lnTo>
                      <a:pt x="621" y="794"/>
                    </a:lnTo>
                    <a:lnTo>
                      <a:pt x="542" y="728"/>
                    </a:lnTo>
                    <a:lnTo>
                      <a:pt x="466" y="649"/>
                    </a:lnTo>
                    <a:lnTo>
                      <a:pt x="397" y="557"/>
                    </a:lnTo>
                    <a:lnTo>
                      <a:pt x="334" y="454"/>
                    </a:lnTo>
                    <a:lnTo>
                      <a:pt x="279" y="339"/>
                    </a:lnTo>
                    <a:lnTo>
                      <a:pt x="238" y="225"/>
                    </a:lnTo>
                    <a:lnTo>
                      <a:pt x="205" y="105"/>
                    </a:lnTo>
                    <a:lnTo>
                      <a:pt x="184" y="3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1" name="Полилиния 38"/>
              <p:cNvSpPr>
                <a:spLocks/>
              </p:cNvSpPr>
              <p:nvPr/>
            </p:nvSpPr>
            <p:spPr bwMode="ltGray">
              <a:xfrm rot="9832527" flipV="1">
                <a:off x="2158" y="102"/>
                <a:ext cx="681" cy="593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2" name="Полилиния 39"/>
              <p:cNvSpPr>
                <a:spLocks/>
              </p:cNvSpPr>
              <p:nvPr/>
            </p:nvSpPr>
            <p:spPr bwMode="ltGray">
              <a:xfrm rot="9832527" flipV="1">
                <a:off x="1997" y="858"/>
                <a:ext cx="330" cy="278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3" name="Полилиния 40"/>
              <p:cNvSpPr>
                <a:spLocks/>
              </p:cNvSpPr>
              <p:nvPr/>
            </p:nvSpPr>
            <p:spPr bwMode="ltGray">
              <a:xfrm rot="9832527" flipV="1">
                <a:off x="2224" y="808"/>
                <a:ext cx="123" cy="233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4" name="Полилиния 41"/>
              <p:cNvSpPr>
                <a:spLocks/>
              </p:cNvSpPr>
              <p:nvPr/>
            </p:nvSpPr>
            <p:spPr bwMode="ltGray">
              <a:xfrm>
                <a:off x="1603" y="0"/>
                <a:ext cx="124" cy="121"/>
              </a:xfrm>
              <a:custGeom>
                <a:avLst/>
                <a:gdLst>
                  <a:gd name="T0" fmla="*/ 124 w 124"/>
                  <a:gd name="T1" fmla="*/ 0 h 121"/>
                  <a:gd name="T2" fmla="*/ 113 w 124"/>
                  <a:gd name="T3" fmla="*/ 9 h 121"/>
                  <a:gd name="T4" fmla="*/ 99 w 124"/>
                  <a:gd name="T5" fmla="*/ 25 h 121"/>
                  <a:gd name="T6" fmla="*/ 81 w 124"/>
                  <a:gd name="T7" fmla="*/ 41 h 121"/>
                  <a:gd name="T8" fmla="*/ 63 w 124"/>
                  <a:gd name="T9" fmla="*/ 54 h 121"/>
                  <a:gd name="T10" fmla="*/ 41 w 124"/>
                  <a:gd name="T11" fmla="*/ 66 h 121"/>
                  <a:gd name="T12" fmla="*/ 22 w 124"/>
                  <a:gd name="T13" fmla="*/ 74 h 121"/>
                  <a:gd name="T14" fmla="*/ 0 w 124"/>
                  <a:gd name="T15" fmla="*/ 75 h 121"/>
                  <a:gd name="T16" fmla="*/ 10 w 124"/>
                  <a:gd name="T17" fmla="*/ 96 h 121"/>
                  <a:gd name="T18" fmla="*/ 23 w 124"/>
                  <a:gd name="T19" fmla="*/ 113 h 121"/>
                  <a:gd name="T20" fmla="*/ 41 w 124"/>
                  <a:gd name="T21" fmla="*/ 121 h 121"/>
                  <a:gd name="T22" fmla="*/ 60 w 124"/>
                  <a:gd name="T23" fmla="*/ 121 h 121"/>
                  <a:gd name="T24" fmla="*/ 83 w 124"/>
                  <a:gd name="T25" fmla="*/ 111 h 121"/>
                  <a:gd name="T26" fmla="*/ 101 w 124"/>
                  <a:gd name="T27" fmla="*/ 88 h 121"/>
                  <a:gd name="T28" fmla="*/ 116 w 124"/>
                  <a:gd name="T29" fmla="*/ 53 h 121"/>
                  <a:gd name="T30" fmla="*/ 124 w 124"/>
                  <a:gd name="T31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4" h="121">
                    <a:moveTo>
                      <a:pt x="124" y="0"/>
                    </a:moveTo>
                    <a:lnTo>
                      <a:pt x="113" y="9"/>
                    </a:lnTo>
                    <a:lnTo>
                      <a:pt x="99" y="25"/>
                    </a:lnTo>
                    <a:lnTo>
                      <a:pt x="81" y="41"/>
                    </a:lnTo>
                    <a:lnTo>
                      <a:pt x="63" y="54"/>
                    </a:lnTo>
                    <a:lnTo>
                      <a:pt x="41" y="66"/>
                    </a:lnTo>
                    <a:lnTo>
                      <a:pt x="22" y="74"/>
                    </a:lnTo>
                    <a:lnTo>
                      <a:pt x="0" y="75"/>
                    </a:lnTo>
                    <a:lnTo>
                      <a:pt x="10" y="96"/>
                    </a:lnTo>
                    <a:lnTo>
                      <a:pt x="23" y="113"/>
                    </a:lnTo>
                    <a:lnTo>
                      <a:pt x="41" y="121"/>
                    </a:lnTo>
                    <a:lnTo>
                      <a:pt x="60" y="121"/>
                    </a:lnTo>
                    <a:lnTo>
                      <a:pt x="83" y="111"/>
                    </a:lnTo>
                    <a:lnTo>
                      <a:pt x="101" y="88"/>
                    </a:lnTo>
                    <a:lnTo>
                      <a:pt x="116" y="53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5" name="Полилиния 42"/>
              <p:cNvSpPr>
                <a:spLocks/>
              </p:cNvSpPr>
              <p:nvPr/>
            </p:nvSpPr>
            <p:spPr bwMode="ltGray">
              <a:xfrm rot="9832527" flipV="1">
                <a:off x="2173" y="1238"/>
                <a:ext cx="393" cy="2300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6" name="Полилиния 43"/>
              <p:cNvSpPr>
                <a:spLocks/>
              </p:cNvSpPr>
              <p:nvPr/>
            </p:nvSpPr>
            <p:spPr bwMode="ltGray">
              <a:xfrm>
                <a:off x="0" y="1848"/>
                <a:ext cx="36" cy="132"/>
              </a:xfrm>
              <a:custGeom>
                <a:avLst/>
                <a:gdLst>
                  <a:gd name="T0" fmla="*/ 0 w 36"/>
                  <a:gd name="T1" fmla="*/ 0 h 132"/>
                  <a:gd name="T2" fmla="*/ 36 w 36"/>
                  <a:gd name="T3" fmla="*/ 12 h 132"/>
                  <a:gd name="T4" fmla="*/ 0 w 36"/>
                  <a:gd name="T5" fmla="*/ 132 h 132"/>
                  <a:gd name="T6" fmla="*/ 0 w 36"/>
                  <a:gd name="T7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132">
                    <a:moveTo>
                      <a:pt x="0" y="0"/>
                    </a:moveTo>
                    <a:lnTo>
                      <a:pt x="36" y="12"/>
                    </a:lnTo>
                    <a:lnTo>
                      <a:pt x="0" y="1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2387600"/>
            <a:ext cx="8329031" cy="2680127"/>
          </a:xfrm>
        </p:spPr>
        <p:txBody>
          <a:bodyPr rtlCol="0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2428669" y="5132315"/>
            <a:ext cx="7516442" cy="1116085"/>
          </a:xfrm>
        </p:spPr>
        <p:txBody>
          <a:bodyPr rtlCol="0">
            <a:normAutofit/>
          </a:bodyPr>
          <a:lstStyle>
            <a:lvl1pPr marL="0" indent="0" algn="r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DB44F902-94AB-4E30-991D-F4DB7DDE9951}" type="datetime1">
              <a:rPr lang="ru-RU" noProof="0" smtClean="0"/>
              <a:t>25.11.2021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679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C890CE-528E-4EF2-AFA1-3FE835B04520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3801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 1">
            <a:extLst>
              <a:ext uri="{FF2B5EF4-FFF2-40B4-BE49-F238E27FC236}">
                <a16:creationId xmlns:a16="http://schemas.microsoft.com/office/drawing/2014/main" id="{6B648FD0-55DC-447B-ABE6-ABE18CDB92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AB70EC0B-2C34-45A7-B467-E0E86AA71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4BDA6FDF-09AF-46C0-BB0B-B053C112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 rtlCol="0"/>
          <a:lstStyle/>
          <a:p>
            <a:pPr rtl="0"/>
            <a:fld id="{BD56C194-C350-40F0-A584-73C4A6785228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64941BAD-E5DD-4B7D-B48F-E67D87DB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A1132073-49CD-425A-BD18-5DCC3E04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41314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384ACB-F150-4D17-BEFC-AC202882DC30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3774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6EE95C3F-AF30-4C97-8284-A40480B3636C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17983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896B59-6752-4AD6-B703-36E78A521740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4797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3A7FA9-9452-4AAA-AAD6-01C724ADD0E9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9621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3DF08D-1C1C-44F8-9581-6F69B73C4E55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6370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6DBEBB9F-4BB6-4EC5-AB6A-E2066D75B231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7539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 8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noProof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black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 bwMode="black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0E5C58-9BF1-4825-847B-E384E43449DF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6347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9EF16E-C176-4708-9F55-7DAF7F79B22F}" type="datetime1">
              <a:rPr lang="ru-RU" noProof="0" smtClean="0"/>
              <a:t>25.11.2021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0032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Группа 181"/>
          <p:cNvGrpSpPr/>
          <p:nvPr/>
        </p:nvGrpSpPr>
        <p:grpSpPr>
          <a:xfrm>
            <a:off x="-1588" y="0"/>
            <a:ext cx="12192000" cy="6858000"/>
            <a:chOff x="-1588" y="0"/>
            <a:chExt cx="12192000" cy="6858000"/>
          </a:xfrm>
        </p:grpSpPr>
        <p:sp>
          <p:nvSpPr>
            <p:cNvPr id="139" name="Прямоугольник 138"/>
            <p:cNvSpPr/>
            <p:nvPr/>
          </p:nvSpPr>
          <p:spPr>
            <a:xfrm>
              <a:off x="1460" y="0"/>
              <a:ext cx="12188952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95" name="Группа 94"/>
            <p:cNvGrpSpPr>
              <a:grpSpLocks/>
            </p:cNvGrpSpPr>
            <p:nvPr/>
          </p:nvGrpSpPr>
          <p:grpSpPr bwMode="auto">
            <a:xfrm>
              <a:off x="-1588" y="1587"/>
              <a:ext cx="2833688" cy="6856413"/>
              <a:chOff x="-5" y="0"/>
              <a:chExt cx="1785" cy="4319"/>
            </a:xfrm>
          </p:grpSpPr>
          <p:sp>
            <p:nvSpPr>
              <p:cNvPr id="96" name="Полилиния 95"/>
              <p:cNvSpPr>
                <a:spLocks/>
              </p:cNvSpPr>
              <p:nvPr/>
            </p:nvSpPr>
            <p:spPr bwMode="ltGray">
              <a:xfrm>
                <a:off x="-5" y="3262"/>
                <a:ext cx="472" cy="802"/>
              </a:xfrm>
              <a:custGeom>
                <a:avLst/>
                <a:gdLst>
                  <a:gd name="T0" fmla="*/ 5 w 472"/>
                  <a:gd name="T1" fmla="*/ 32 h 802"/>
                  <a:gd name="T2" fmla="*/ 189 w 472"/>
                  <a:gd name="T3" fmla="*/ 26 h 802"/>
                  <a:gd name="T4" fmla="*/ 309 w 472"/>
                  <a:gd name="T5" fmla="*/ 66 h 802"/>
                  <a:gd name="T6" fmla="*/ 357 w 472"/>
                  <a:gd name="T7" fmla="*/ 98 h 802"/>
                  <a:gd name="T8" fmla="*/ 413 w 472"/>
                  <a:gd name="T9" fmla="*/ 162 h 802"/>
                  <a:gd name="T10" fmla="*/ 437 w 472"/>
                  <a:gd name="T11" fmla="*/ 250 h 802"/>
                  <a:gd name="T12" fmla="*/ 397 w 472"/>
                  <a:gd name="T13" fmla="*/ 530 h 802"/>
                  <a:gd name="T14" fmla="*/ 341 w 472"/>
                  <a:gd name="T15" fmla="*/ 634 h 802"/>
                  <a:gd name="T16" fmla="*/ 173 w 472"/>
                  <a:gd name="T17" fmla="*/ 714 h 802"/>
                  <a:gd name="T18" fmla="*/ 77 w 472"/>
                  <a:gd name="T19" fmla="*/ 730 h 802"/>
                  <a:gd name="T20" fmla="*/ 69 w 472"/>
                  <a:gd name="T21" fmla="*/ 802 h 802"/>
                  <a:gd name="T22" fmla="*/ 7 w 472"/>
                  <a:gd name="T23" fmla="*/ 788 h 802"/>
                  <a:gd name="T24" fmla="*/ 5 w 472"/>
                  <a:gd name="T25" fmla="*/ 751 h 802"/>
                  <a:gd name="T26" fmla="*/ 37 w 472"/>
                  <a:gd name="T27" fmla="*/ 722 h 802"/>
                  <a:gd name="T28" fmla="*/ 5 w 472"/>
                  <a:gd name="T29" fmla="*/ 670 h 802"/>
                  <a:gd name="T30" fmla="*/ 5 w 472"/>
                  <a:gd name="T31" fmla="*/ 32 h 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72" h="802">
                    <a:moveTo>
                      <a:pt x="5" y="32"/>
                    </a:moveTo>
                    <a:cubicBezTo>
                      <a:pt x="101" y="0"/>
                      <a:pt x="20" y="17"/>
                      <a:pt x="189" y="26"/>
                    </a:cubicBezTo>
                    <a:cubicBezTo>
                      <a:pt x="221" y="37"/>
                      <a:pt x="280" y="47"/>
                      <a:pt x="309" y="66"/>
                    </a:cubicBezTo>
                    <a:cubicBezTo>
                      <a:pt x="325" y="77"/>
                      <a:pt x="357" y="98"/>
                      <a:pt x="357" y="98"/>
                    </a:cubicBezTo>
                    <a:cubicBezTo>
                      <a:pt x="394" y="154"/>
                      <a:pt x="373" y="135"/>
                      <a:pt x="413" y="162"/>
                    </a:cubicBezTo>
                    <a:cubicBezTo>
                      <a:pt x="433" y="223"/>
                      <a:pt x="426" y="193"/>
                      <a:pt x="437" y="250"/>
                    </a:cubicBezTo>
                    <a:cubicBezTo>
                      <a:pt x="433" y="370"/>
                      <a:pt x="472" y="455"/>
                      <a:pt x="397" y="530"/>
                    </a:cubicBezTo>
                    <a:cubicBezTo>
                      <a:pt x="385" y="567"/>
                      <a:pt x="368" y="607"/>
                      <a:pt x="341" y="634"/>
                    </a:cubicBezTo>
                    <a:cubicBezTo>
                      <a:pt x="319" y="701"/>
                      <a:pt x="233" y="707"/>
                      <a:pt x="173" y="714"/>
                    </a:cubicBezTo>
                    <a:cubicBezTo>
                      <a:pt x="142" y="724"/>
                      <a:pt x="100" y="707"/>
                      <a:pt x="77" y="730"/>
                    </a:cubicBezTo>
                    <a:cubicBezTo>
                      <a:pt x="60" y="747"/>
                      <a:pt x="72" y="778"/>
                      <a:pt x="69" y="802"/>
                    </a:cubicBezTo>
                    <a:cubicBezTo>
                      <a:pt x="53" y="799"/>
                      <a:pt x="23" y="792"/>
                      <a:pt x="7" y="788"/>
                    </a:cubicBezTo>
                    <a:cubicBezTo>
                      <a:pt x="5" y="788"/>
                      <a:pt x="0" y="762"/>
                      <a:pt x="5" y="751"/>
                    </a:cubicBezTo>
                    <a:cubicBezTo>
                      <a:pt x="10" y="740"/>
                      <a:pt x="37" y="735"/>
                      <a:pt x="37" y="722"/>
                    </a:cubicBezTo>
                    <a:cubicBezTo>
                      <a:pt x="26" y="682"/>
                      <a:pt x="22" y="685"/>
                      <a:pt x="5" y="670"/>
                    </a:cubicBezTo>
                    <a:cubicBezTo>
                      <a:pt x="5" y="541"/>
                      <a:pt x="5" y="233"/>
                      <a:pt x="5" y="32"/>
                    </a:cubicBez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grpSp>
            <p:nvGrpSpPr>
              <p:cNvPr id="97" name="Группа 96"/>
              <p:cNvGrpSpPr>
                <a:grpSpLocks/>
              </p:cNvGrpSpPr>
              <p:nvPr/>
            </p:nvGrpSpPr>
            <p:grpSpPr bwMode="auto">
              <a:xfrm rot="14964908" flipH="1">
                <a:off x="104" y="2441"/>
                <a:ext cx="452" cy="444"/>
                <a:chOff x="1727" y="866"/>
                <a:chExt cx="129" cy="157"/>
              </a:xfrm>
            </p:grpSpPr>
            <p:sp>
              <p:nvSpPr>
                <p:cNvPr id="135" name="Полилиния 5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6" name="Полилиния 6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7" name="Полилиния 7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98" name="Полилиния 8"/>
              <p:cNvSpPr>
                <a:spLocks/>
              </p:cNvSpPr>
              <p:nvPr/>
            </p:nvSpPr>
            <p:spPr bwMode="ltGray">
              <a:xfrm>
                <a:off x="90" y="1736"/>
                <a:ext cx="710" cy="768"/>
              </a:xfrm>
              <a:custGeom>
                <a:avLst/>
                <a:gdLst>
                  <a:gd name="T0" fmla="*/ 14 w 710"/>
                  <a:gd name="T1" fmla="*/ 416 h 768"/>
                  <a:gd name="T2" fmla="*/ 14 w 710"/>
                  <a:gd name="T3" fmla="*/ 272 h 768"/>
                  <a:gd name="T4" fmla="*/ 102 w 710"/>
                  <a:gd name="T5" fmla="*/ 144 h 768"/>
                  <a:gd name="T6" fmla="*/ 150 w 710"/>
                  <a:gd name="T7" fmla="*/ 96 h 768"/>
                  <a:gd name="T8" fmla="*/ 198 w 710"/>
                  <a:gd name="T9" fmla="*/ 64 h 768"/>
                  <a:gd name="T10" fmla="*/ 350 w 710"/>
                  <a:gd name="T11" fmla="*/ 0 h 768"/>
                  <a:gd name="T12" fmla="*/ 534 w 710"/>
                  <a:gd name="T13" fmla="*/ 8 h 768"/>
                  <a:gd name="T14" fmla="*/ 662 w 710"/>
                  <a:gd name="T15" fmla="*/ 96 h 768"/>
                  <a:gd name="T16" fmla="*/ 710 w 710"/>
                  <a:gd name="T17" fmla="*/ 200 h 768"/>
                  <a:gd name="T18" fmla="*/ 702 w 710"/>
                  <a:gd name="T19" fmla="*/ 400 h 768"/>
                  <a:gd name="T20" fmla="*/ 678 w 710"/>
                  <a:gd name="T21" fmla="*/ 448 h 768"/>
                  <a:gd name="T22" fmla="*/ 550 w 710"/>
                  <a:gd name="T23" fmla="*/ 632 h 768"/>
                  <a:gd name="T24" fmla="*/ 518 w 710"/>
                  <a:gd name="T25" fmla="*/ 656 h 768"/>
                  <a:gd name="T26" fmla="*/ 470 w 710"/>
                  <a:gd name="T27" fmla="*/ 664 h 768"/>
                  <a:gd name="T28" fmla="*/ 518 w 710"/>
                  <a:gd name="T29" fmla="*/ 680 h 768"/>
                  <a:gd name="T30" fmla="*/ 566 w 710"/>
                  <a:gd name="T31" fmla="*/ 696 h 768"/>
                  <a:gd name="T32" fmla="*/ 574 w 710"/>
                  <a:gd name="T33" fmla="*/ 720 h 768"/>
                  <a:gd name="T34" fmla="*/ 526 w 710"/>
                  <a:gd name="T35" fmla="*/ 736 h 768"/>
                  <a:gd name="T36" fmla="*/ 502 w 710"/>
                  <a:gd name="T37" fmla="*/ 752 h 768"/>
                  <a:gd name="T38" fmla="*/ 454 w 710"/>
                  <a:gd name="T39" fmla="*/ 768 h 768"/>
                  <a:gd name="T40" fmla="*/ 438 w 710"/>
                  <a:gd name="T41" fmla="*/ 712 h 768"/>
                  <a:gd name="T42" fmla="*/ 246 w 710"/>
                  <a:gd name="T43" fmla="*/ 688 h 768"/>
                  <a:gd name="T44" fmla="*/ 134 w 710"/>
                  <a:gd name="T45" fmla="*/ 648 h 768"/>
                  <a:gd name="T46" fmla="*/ 110 w 710"/>
                  <a:gd name="T47" fmla="*/ 624 h 768"/>
                  <a:gd name="T48" fmla="*/ 78 w 710"/>
                  <a:gd name="T49" fmla="*/ 576 h 768"/>
                  <a:gd name="T50" fmla="*/ 54 w 710"/>
                  <a:gd name="T51" fmla="*/ 464 h 768"/>
                  <a:gd name="T52" fmla="*/ 30 w 710"/>
                  <a:gd name="T53" fmla="*/ 408 h 768"/>
                  <a:gd name="T54" fmla="*/ 22 w 710"/>
                  <a:gd name="T55" fmla="*/ 384 h 768"/>
                  <a:gd name="T56" fmla="*/ 14 w 710"/>
                  <a:gd name="T57" fmla="*/ 416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10" h="768">
                    <a:moveTo>
                      <a:pt x="14" y="416"/>
                    </a:moveTo>
                    <a:cubicBezTo>
                      <a:pt x="6" y="353"/>
                      <a:pt x="0" y="339"/>
                      <a:pt x="14" y="272"/>
                    </a:cubicBezTo>
                    <a:cubicBezTo>
                      <a:pt x="24" y="227"/>
                      <a:pt x="72" y="178"/>
                      <a:pt x="102" y="144"/>
                    </a:cubicBezTo>
                    <a:cubicBezTo>
                      <a:pt x="117" y="127"/>
                      <a:pt x="134" y="112"/>
                      <a:pt x="150" y="96"/>
                    </a:cubicBezTo>
                    <a:cubicBezTo>
                      <a:pt x="164" y="82"/>
                      <a:pt x="198" y="64"/>
                      <a:pt x="198" y="64"/>
                    </a:cubicBezTo>
                    <a:cubicBezTo>
                      <a:pt x="231" y="14"/>
                      <a:pt x="294" y="7"/>
                      <a:pt x="350" y="0"/>
                    </a:cubicBezTo>
                    <a:cubicBezTo>
                      <a:pt x="411" y="3"/>
                      <a:pt x="473" y="1"/>
                      <a:pt x="534" y="8"/>
                    </a:cubicBezTo>
                    <a:cubicBezTo>
                      <a:pt x="582" y="13"/>
                      <a:pt x="624" y="71"/>
                      <a:pt x="662" y="96"/>
                    </a:cubicBezTo>
                    <a:cubicBezTo>
                      <a:pt x="691" y="140"/>
                      <a:pt x="698" y="151"/>
                      <a:pt x="710" y="200"/>
                    </a:cubicBezTo>
                    <a:cubicBezTo>
                      <a:pt x="707" y="267"/>
                      <a:pt x="707" y="333"/>
                      <a:pt x="702" y="400"/>
                    </a:cubicBezTo>
                    <a:cubicBezTo>
                      <a:pt x="700" y="423"/>
                      <a:pt x="688" y="428"/>
                      <a:pt x="678" y="448"/>
                    </a:cubicBezTo>
                    <a:cubicBezTo>
                      <a:pt x="646" y="512"/>
                      <a:pt x="626" y="607"/>
                      <a:pt x="550" y="632"/>
                    </a:cubicBezTo>
                    <a:cubicBezTo>
                      <a:pt x="539" y="640"/>
                      <a:pt x="530" y="651"/>
                      <a:pt x="518" y="656"/>
                    </a:cubicBezTo>
                    <a:cubicBezTo>
                      <a:pt x="503" y="662"/>
                      <a:pt x="470" y="648"/>
                      <a:pt x="470" y="664"/>
                    </a:cubicBezTo>
                    <a:cubicBezTo>
                      <a:pt x="470" y="681"/>
                      <a:pt x="502" y="675"/>
                      <a:pt x="518" y="680"/>
                    </a:cubicBezTo>
                    <a:cubicBezTo>
                      <a:pt x="534" y="685"/>
                      <a:pt x="566" y="696"/>
                      <a:pt x="566" y="696"/>
                    </a:cubicBezTo>
                    <a:cubicBezTo>
                      <a:pt x="569" y="704"/>
                      <a:pt x="580" y="714"/>
                      <a:pt x="574" y="720"/>
                    </a:cubicBezTo>
                    <a:cubicBezTo>
                      <a:pt x="562" y="732"/>
                      <a:pt x="542" y="731"/>
                      <a:pt x="526" y="736"/>
                    </a:cubicBezTo>
                    <a:cubicBezTo>
                      <a:pt x="517" y="739"/>
                      <a:pt x="511" y="748"/>
                      <a:pt x="502" y="752"/>
                    </a:cubicBezTo>
                    <a:cubicBezTo>
                      <a:pt x="487" y="759"/>
                      <a:pt x="454" y="768"/>
                      <a:pt x="454" y="768"/>
                    </a:cubicBezTo>
                    <a:cubicBezTo>
                      <a:pt x="448" y="750"/>
                      <a:pt x="453" y="725"/>
                      <a:pt x="438" y="712"/>
                    </a:cubicBezTo>
                    <a:cubicBezTo>
                      <a:pt x="407" y="685"/>
                      <a:pt x="256" y="689"/>
                      <a:pt x="246" y="688"/>
                    </a:cubicBezTo>
                    <a:cubicBezTo>
                      <a:pt x="207" y="680"/>
                      <a:pt x="166" y="674"/>
                      <a:pt x="134" y="648"/>
                    </a:cubicBezTo>
                    <a:cubicBezTo>
                      <a:pt x="125" y="641"/>
                      <a:pt x="117" y="633"/>
                      <a:pt x="110" y="624"/>
                    </a:cubicBezTo>
                    <a:cubicBezTo>
                      <a:pt x="98" y="609"/>
                      <a:pt x="78" y="576"/>
                      <a:pt x="78" y="576"/>
                    </a:cubicBezTo>
                    <a:cubicBezTo>
                      <a:pt x="66" y="506"/>
                      <a:pt x="74" y="544"/>
                      <a:pt x="54" y="464"/>
                    </a:cubicBezTo>
                    <a:cubicBezTo>
                      <a:pt x="37" y="397"/>
                      <a:pt x="58" y="463"/>
                      <a:pt x="30" y="408"/>
                    </a:cubicBezTo>
                    <a:cubicBezTo>
                      <a:pt x="26" y="400"/>
                      <a:pt x="30" y="380"/>
                      <a:pt x="22" y="384"/>
                    </a:cubicBezTo>
                    <a:cubicBezTo>
                      <a:pt x="12" y="389"/>
                      <a:pt x="17" y="405"/>
                      <a:pt x="14" y="416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grpSp>
            <p:nvGrpSpPr>
              <p:cNvPr id="99" name="Группа 9"/>
              <p:cNvGrpSpPr>
                <a:grpSpLocks/>
              </p:cNvGrpSpPr>
              <p:nvPr/>
            </p:nvGrpSpPr>
            <p:grpSpPr bwMode="auto">
              <a:xfrm rot="416244">
                <a:off x="9" y="1746"/>
                <a:ext cx="1771" cy="1741"/>
                <a:chOff x="41" y="2787"/>
                <a:chExt cx="902" cy="833"/>
              </a:xfrm>
            </p:grpSpPr>
            <p:sp>
              <p:nvSpPr>
                <p:cNvPr id="126" name="Полилиния 10"/>
                <p:cNvSpPr>
                  <a:spLocks/>
                </p:cNvSpPr>
                <p:nvPr/>
              </p:nvSpPr>
              <p:spPr bwMode="ltGray">
                <a:xfrm rot="373331" flipH="1">
                  <a:off x="125" y="2787"/>
                  <a:ext cx="313" cy="303"/>
                </a:xfrm>
                <a:custGeom>
                  <a:avLst/>
                  <a:gdLst>
                    <a:gd name="T0" fmla="*/ 46 w 217"/>
                    <a:gd name="T1" fmla="*/ 210 h 210"/>
                    <a:gd name="T2" fmla="*/ 37 w 217"/>
                    <a:gd name="T3" fmla="*/ 198 h 210"/>
                    <a:gd name="T4" fmla="*/ 26 w 217"/>
                    <a:gd name="T5" fmla="*/ 181 h 210"/>
                    <a:gd name="T6" fmla="*/ 15 w 217"/>
                    <a:gd name="T7" fmla="*/ 159 h 210"/>
                    <a:gd name="T8" fmla="*/ 5 w 217"/>
                    <a:gd name="T9" fmla="*/ 135 h 210"/>
                    <a:gd name="T10" fmla="*/ 0 w 217"/>
                    <a:gd name="T11" fmla="*/ 109 h 210"/>
                    <a:gd name="T12" fmla="*/ 1 w 217"/>
                    <a:gd name="T13" fmla="*/ 82 h 210"/>
                    <a:gd name="T14" fmla="*/ 9 w 217"/>
                    <a:gd name="T15" fmla="*/ 57 h 210"/>
                    <a:gd name="T16" fmla="*/ 27 w 217"/>
                    <a:gd name="T17" fmla="*/ 35 h 210"/>
                    <a:gd name="T18" fmla="*/ 45 w 217"/>
                    <a:gd name="T19" fmla="*/ 22 h 210"/>
                    <a:gd name="T20" fmla="*/ 60 w 217"/>
                    <a:gd name="T21" fmla="*/ 12 h 210"/>
                    <a:gd name="T22" fmla="*/ 72 w 217"/>
                    <a:gd name="T23" fmla="*/ 7 h 210"/>
                    <a:gd name="T24" fmla="*/ 81 w 217"/>
                    <a:gd name="T25" fmla="*/ 5 h 210"/>
                    <a:gd name="T26" fmla="*/ 88 w 217"/>
                    <a:gd name="T27" fmla="*/ 5 h 210"/>
                    <a:gd name="T28" fmla="*/ 104 w 217"/>
                    <a:gd name="T29" fmla="*/ 0 h 210"/>
                    <a:gd name="T30" fmla="*/ 148 w 217"/>
                    <a:gd name="T31" fmla="*/ 8 h 210"/>
                    <a:gd name="T32" fmla="*/ 160 w 217"/>
                    <a:gd name="T33" fmla="*/ 12 h 210"/>
                    <a:gd name="T34" fmla="*/ 172 w 217"/>
                    <a:gd name="T35" fmla="*/ 15 h 210"/>
                    <a:gd name="T36" fmla="*/ 182 w 217"/>
                    <a:gd name="T37" fmla="*/ 19 h 210"/>
                    <a:gd name="T38" fmla="*/ 190 w 217"/>
                    <a:gd name="T39" fmla="*/ 23 h 210"/>
                    <a:gd name="T40" fmla="*/ 198 w 217"/>
                    <a:gd name="T41" fmla="*/ 27 h 210"/>
                    <a:gd name="T42" fmla="*/ 205 w 217"/>
                    <a:gd name="T43" fmla="*/ 32 h 210"/>
                    <a:gd name="T44" fmla="*/ 211 w 217"/>
                    <a:gd name="T45" fmla="*/ 38 h 210"/>
                    <a:gd name="T46" fmla="*/ 217 w 217"/>
                    <a:gd name="T47" fmla="*/ 45 h 210"/>
                    <a:gd name="T48" fmla="*/ 205 w 217"/>
                    <a:gd name="T49" fmla="*/ 40 h 210"/>
                    <a:gd name="T50" fmla="*/ 194 w 217"/>
                    <a:gd name="T51" fmla="*/ 36 h 210"/>
                    <a:gd name="T52" fmla="*/ 183 w 217"/>
                    <a:gd name="T53" fmla="*/ 33 h 210"/>
                    <a:gd name="T54" fmla="*/ 172 w 217"/>
                    <a:gd name="T55" fmla="*/ 30 h 210"/>
                    <a:gd name="T56" fmla="*/ 163 w 217"/>
                    <a:gd name="T57" fmla="*/ 27 h 210"/>
                    <a:gd name="T58" fmla="*/ 153 w 217"/>
                    <a:gd name="T59" fmla="*/ 26 h 210"/>
                    <a:gd name="T60" fmla="*/ 143 w 217"/>
                    <a:gd name="T61" fmla="*/ 24 h 210"/>
                    <a:gd name="T62" fmla="*/ 134 w 217"/>
                    <a:gd name="T63" fmla="*/ 24 h 210"/>
                    <a:gd name="T64" fmla="*/ 125 w 217"/>
                    <a:gd name="T65" fmla="*/ 24 h 210"/>
                    <a:gd name="T66" fmla="*/ 116 w 217"/>
                    <a:gd name="T67" fmla="*/ 25 h 210"/>
                    <a:gd name="T68" fmla="*/ 107 w 217"/>
                    <a:gd name="T69" fmla="*/ 27 h 210"/>
                    <a:gd name="T70" fmla="*/ 99 w 217"/>
                    <a:gd name="T71" fmla="*/ 29 h 210"/>
                    <a:gd name="T72" fmla="*/ 91 w 217"/>
                    <a:gd name="T73" fmla="*/ 33 h 210"/>
                    <a:gd name="T74" fmla="*/ 82 w 217"/>
                    <a:gd name="T75" fmla="*/ 36 h 210"/>
                    <a:gd name="T76" fmla="*/ 74 w 217"/>
                    <a:gd name="T77" fmla="*/ 41 h 210"/>
                    <a:gd name="T78" fmla="*/ 66 w 217"/>
                    <a:gd name="T79" fmla="*/ 46 h 210"/>
                    <a:gd name="T80" fmla="*/ 52 w 217"/>
                    <a:gd name="T81" fmla="*/ 61 h 210"/>
                    <a:gd name="T82" fmla="*/ 42 w 217"/>
                    <a:gd name="T83" fmla="*/ 80 h 210"/>
                    <a:gd name="T84" fmla="*/ 37 w 217"/>
                    <a:gd name="T85" fmla="*/ 103 h 210"/>
                    <a:gd name="T86" fmla="*/ 35 w 217"/>
                    <a:gd name="T87" fmla="*/ 126 h 210"/>
                    <a:gd name="T88" fmla="*/ 35 w 217"/>
                    <a:gd name="T89" fmla="*/ 151 h 210"/>
                    <a:gd name="T90" fmla="*/ 38 w 217"/>
                    <a:gd name="T91" fmla="*/ 174 h 210"/>
                    <a:gd name="T92" fmla="*/ 41 w 217"/>
                    <a:gd name="T93" fmla="*/ 194 h 210"/>
                    <a:gd name="T94" fmla="*/ 46 w 217"/>
                    <a:gd name="T95" fmla="*/ 210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17" h="210">
                      <a:moveTo>
                        <a:pt x="46" y="210"/>
                      </a:moveTo>
                      <a:lnTo>
                        <a:pt x="37" y="198"/>
                      </a:lnTo>
                      <a:lnTo>
                        <a:pt x="26" y="181"/>
                      </a:lnTo>
                      <a:lnTo>
                        <a:pt x="15" y="159"/>
                      </a:lnTo>
                      <a:lnTo>
                        <a:pt x="5" y="135"/>
                      </a:lnTo>
                      <a:lnTo>
                        <a:pt x="0" y="109"/>
                      </a:lnTo>
                      <a:lnTo>
                        <a:pt x="1" y="82"/>
                      </a:lnTo>
                      <a:lnTo>
                        <a:pt x="9" y="57"/>
                      </a:lnTo>
                      <a:lnTo>
                        <a:pt x="27" y="35"/>
                      </a:lnTo>
                      <a:lnTo>
                        <a:pt x="45" y="22"/>
                      </a:lnTo>
                      <a:lnTo>
                        <a:pt x="60" y="12"/>
                      </a:lnTo>
                      <a:lnTo>
                        <a:pt x="72" y="7"/>
                      </a:lnTo>
                      <a:lnTo>
                        <a:pt x="81" y="5"/>
                      </a:lnTo>
                      <a:lnTo>
                        <a:pt x="88" y="5"/>
                      </a:lnTo>
                      <a:lnTo>
                        <a:pt x="104" y="0"/>
                      </a:lnTo>
                      <a:lnTo>
                        <a:pt x="148" y="8"/>
                      </a:lnTo>
                      <a:lnTo>
                        <a:pt x="160" y="12"/>
                      </a:lnTo>
                      <a:lnTo>
                        <a:pt x="172" y="15"/>
                      </a:lnTo>
                      <a:lnTo>
                        <a:pt x="182" y="19"/>
                      </a:lnTo>
                      <a:lnTo>
                        <a:pt x="190" y="23"/>
                      </a:lnTo>
                      <a:lnTo>
                        <a:pt x="198" y="27"/>
                      </a:lnTo>
                      <a:lnTo>
                        <a:pt x="205" y="32"/>
                      </a:lnTo>
                      <a:lnTo>
                        <a:pt x="211" y="38"/>
                      </a:lnTo>
                      <a:lnTo>
                        <a:pt x="217" y="45"/>
                      </a:lnTo>
                      <a:lnTo>
                        <a:pt x="205" y="40"/>
                      </a:lnTo>
                      <a:lnTo>
                        <a:pt x="194" y="36"/>
                      </a:lnTo>
                      <a:lnTo>
                        <a:pt x="183" y="33"/>
                      </a:lnTo>
                      <a:lnTo>
                        <a:pt x="172" y="30"/>
                      </a:lnTo>
                      <a:lnTo>
                        <a:pt x="163" y="27"/>
                      </a:lnTo>
                      <a:lnTo>
                        <a:pt x="153" y="26"/>
                      </a:lnTo>
                      <a:lnTo>
                        <a:pt x="143" y="24"/>
                      </a:lnTo>
                      <a:lnTo>
                        <a:pt x="134" y="24"/>
                      </a:lnTo>
                      <a:lnTo>
                        <a:pt x="125" y="24"/>
                      </a:lnTo>
                      <a:lnTo>
                        <a:pt x="116" y="25"/>
                      </a:lnTo>
                      <a:lnTo>
                        <a:pt x="107" y="27"/>
                      </a:lnTo>
                      <a:lnTo>
                        <a:pt x="99" y="29"/>
                      </a:lnTo>
                      <a:lnTo>
                        <a:pt x="91" y="33"/>
                      </a:lnTo>
                      <a:lnTo>
                        <a:pt x="82" y="36"/>
                      </a:lnTo>
                      <a:lnTo>
                        <a:pt x="74" y="41"/>
                      </a:lnTo>
                      <a:lnTo>
                        <a:pt x="66" y="46"/>
                      </a:lnTo>
                      <a:lnTo>
                        <a:pt x="52" y="61"/>
                      </a:lnTo>
                      <a:lnTo>
                        <a:pt x="42" y="80"/>
                      </a:lnTo>
                      <a:lnTo>
                        <a:pt x="37" y="103"/>
                      </a:lnTo>
                      <a:lnTo>
                        <a:pt x="35" y="126"/>
                      </a:lnTo>
                      <a:lnTo>
                        <a:pt x="35" y="151"/>
                      </a:lnTo>
                      <a:lnTo>
                        <a:pt x="38" y="174"/>
                      </a:lnTo>
                      <a:lnTo>
                        <a:pt x="41" y="194"/>
                      </a:lnTo>
                      <a:lnTo>
                        <a:pt x="46" y="21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7" name="Полилиния 11"/>
                <p:cNvSpPr>
                  <a:spLocks/>
                </p:cNvSpPr>
                <p:nvPr/>
              </p:nvSpPr>
              <p:spPr bwMode="ltGray">
                <a:xfrm rot="373331" flipH="1">
                  <a:off x="41" y="2843"/>
                  <a:ext cx="262" cy="308"/>
                </a:xfrm>
                <a:custGeom>
                  <a:avLst/>
                  <a:gdLst>
                    <a:gd name="T0" fmla="*/ 109 w 182"/>
                    <a:gd name="T1" fmla="*/ 0 h 213"/>
                    <a:gd name="T2" fmla="*/ 112 w 182"/>
                    <a:gd name="T3" fmla="*/ 2 h 213"/>
                    <a:gd name="T4" fmla="*/ 118 w 182"/>
                    <a:gd name="T5" fmla="*/ 8 h 213"/>
                    <a:gd name="T6" fmla="*/ 127 w 182"/>
                    <a:gd name="T7" fmla="*/ 18 h 213"/>
                    <a:gd name="T8" fmla="*/ 137 w 182"/>
                    <a:gd name="T9" fmla="*/ 33 h 213"/>
                    <a:gd name="T10" fmla="*/ 145 w 182"/>
                    <a:gd name="T11" fmla="*/ 52 h 213"/>
                    <a:gd name="T12" fmla="*/ 150 w 182"/>
                    <a:gd name="T13" fmla="*/ 76 h 213"/>
                    <a:gd name="T14" fmla="*/ 150 w 182"/>
                    <a:gd name="T15" fmla="*/ 105 h 213"/>
                    <a:gd name="T16" fmla="*/ 144 w 182"/>
                    <a:gd name="T17" fmla="*/ 139 h 213"/>
                    <a:gd name="T18" fmla="*/ 140 w 182"/>
                    <a:gd name="T19" fmla="*/ 149 h 213"/>
                    <a:gd name="T20" fmla="*/ 136 w 182"/>
                    <a:gd name="T21" fmla="*/ 157 h 213"/>
                    <a:gd name="T22" fmla="*/ 131 w 182"/>
                    <a:gd name="T23" fmla="*/ 165 h 213"/>
                    <a:gd name="T24" fmla="*/ 125 w 182"/>
                    <a:gd name="T25" fmla="*/ 173 h 213"/>
                    <a:gd name="T26" fmla="*/ 117 w 182"/>
                    <a:gd name="T27" fmla="*/ 180 h 213"/>
                    <a:gd name="T28" fmla="*/ 110 w 182"/>
                    <a:gd name="T29" fmla="*/ 185 h 213"/>
                    <a:gd name="T30" fmla="*/ 102 w 182"/>
                    <a:gd name="T31" fmla="*/ 191 h 213"/>
                    <a:gd name="T32" fmla="*/ 92 w 182"/>
                    <a:gd name="T33" fmla="*/ 195 h 213"/>
                    <a:gd name="T34" fmla="*/ 82 w 182"/>
                    <a:gd name="T35" fmla="*/ 197 h 213"/>
                    <a:gd name="T36" fmla="*/ 72 w 182"/>
                    <a:gd name="T37" fmla="*/ 200 h 213"/>
                    <a:gd name="T38" fmla="*/ 61 w 182"/>
                    <a:gd name="T39" fmla="*/ 201 h 213"/>
                    <a:gd name="T40" fmla="*/ 49 w 182"/>
                    <a:gd name="T41" fmla="*/ 201 h 213"/>
                    <a:gd name="T42" fmla="*/ 37 w 182"/>
                    <a:gd name="T43" fmla="*/ 200 h 213"/>
                    <a:gd name="T44" fmla="*/ 25 w 182"/>
                    <a:gd name="T45" fmla="*/ 197 h 213"/>
                    <a:gd name="T46" fmla="*/ 12 w 182"/>
                    <a:gd name="T47" fmla="*/ 193 h 213"/>
                    <a:gd name="T48" fmla="*/ 0 w 182"/>
                    <a:gd name="T49" fmla="*/ 188 h 213"/>
                    <a:gd name="T50" fmla="*/ 11 w 182"/>
                    <a:gd name="T51" fmla="*/ 195 h 213"/>
                    <a:gd name="T52" fmla="*/ 22 w 182"/>
                    <a:gd name="T53" fmla="*/ 200 h 213"/>
                    <a:gd name="T54" fmla="*/ 33 w 182"/>
                    <a:gd name="T55" fmla="*/ 205 h 213"/>
                    <a:gd name="T56" fmla="*/ 43 w 182"/>
                    <a:gd name="T57" fmla="*/ 208 h 213"/>
                    <a:gd name="T58" fmla="*/ 53 w 182"/>
                    <a:gd name="T59" fmla="*/ 211 h 213"/>
                    <a:gd name="T60" fmla="*/ 63 w 182"/>
                    <a:gd name="T61" fmla="*/ 212 h 213"/>
                    <a:gd name="T62" fmla="*/ 73 w 182"/>
                    <a:gd name="T63" fmla="*/ 213 h 213"/>
                    <a:gd name="T64" fmla="*/ 83 w 182"/>
                    <a:gd name="T65" fmla="*/ 213 h 213"/>
                    <a:gd name="T66" fmla="*/ 91 w 182"/>
                    <a:gd name="T67" fmla="*/ 212 h 213"/>
                    <a:gd name="T68" fmla="*/ 100 w 182"/>
                    <a:gd name="T69" fmla="*/ 210 h 213"/>
                    <a:gd name="T70" fmla="*/ 108 w 182"/>
                    <a:gd name="T71" fmla="*/ 208 h 213"/>
                    <a:gd name="T72" fmla="*/ 116 w 182"/>
                    <a:gd name="T73" fmla="*/ 206 h 213"/>
                    <a:gd name="T74" fmla="*/ 123 w 182"/>
                    <a:gd name="T75" fmla="*/ 203 h 213"/>
                    <a:gd name="T76" fmla="*/ 130 w 182"/>
                    <a:gd name="T77" fmla="*/ 199 h 213"/>
                    <a:gd name="T78" fmla="*/ 136 w 182"/>
                    <a:gd name="T79" fmla="*/ 195 h 213"/>
                    <a:gd name="T80" fmla="*/ 142 w 182"/>
                    <a:gd name="T81" fmla="*/ 191 h 213"/>
                    <a:gd name="T82" fmla="*/ 158 w 182"/>
                    <a:gd name="T83" fmla="*/ 176 h 213"/>
                    <a:gd name="T84" fmla="*/ 169 w 182"/>
                    <a:gd name="T85" fmla="*/ 161 h 213"/>
                    <a:gd name="T86" fmla="*/ 176 w 182"/>
                    <a:gd name="T87" fmla="*/ 144 h 213"/>
                    <a:gd name="T88" fmla="*/ 179 w 182"/>
                    <a:gd name="T89" fmla="*/ 128 h 213"/>
                    <a:gd name="T90" fmla="*/ 181 w 182"/>
                    <a:gd name="T91" fmla="*/ 111 h 213"/>
                    <a:gd name="T92" fmla="*/ 181 w 182"/>
                    <a:gd name="T93" fmla="*/ 95 h 213"/>
                    <a:gd name="T94" fmla="*/ 182 w 182"/>
                    <a:gd name="T95" fmla="*/ 79 h 213"/>
                    <a:gd name="T96" fmla="*/ 173 w 182"/>
                    <a:gd name="T97" fmla="*/ 46 h 213"/>
                    <a:gd name="T98" fmla="*/ 156 w 182"/>
                    <a:gd name="T99" fmla="*/ 21 h 213"/>
                    <a:gd name="T100" fmla="*/ 151 w 182"/>
                    <a:gd name="T101" fmla="*/ 18 h 213"/>
                    <a:gd name="T102" fmla="*/ 147 w 182"/>
                    <a:gd name="T103" fmla="*/ 15 h 213"/>
                    <a:gd name="T104" fmla="*/ 142 w 182"/>
                    <a:gd name="T105" fmla="*/ 13 h 213"/>
                    <a:gd name="T106" fmla="*/ 138 w 182"/>
                    <a:gd name="T107" fmla="*/ 11 h 213"/>
                    <a:gd name="T108" fmla="*/ 132 w 182"/>
                    <a:gd name="T109" fmla="*/ 9 h 213"/>
                    <a:gd name="T110" fmla="*/ 126 w 182"/>
                    <a:gd name="T111" fmla="*/ 6 h 213"/>
                    <a:gd name="T112" fmla="*/ 119 w 182"/>
                    <a:gd name="T113" fmla="*/ 3 h 213"/>
                    <a:gd name="T114" fmla="*/ 109 w 182"/>
                    <a:gd name="T115" fmla="*/ 0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82" h="213">
                      <a:moveTo>
                        <a:pt x="109" y="0"/>
                      </a:moveTo>
                      <a:lnTo>
                        <a:pt x="112" y="2"/>
                      </a:lnTo>
                      <a:lnTo>
                        <a:pt x="118" y="8"/>
                      </a:lnTo>
                      <a:lnTo>
                        <a:pt x="127" y="18"/>
                      </a:lnTo>
                      <a:lnTo>
                        <a:pt x="137" y="33"/>
                      </a:lnTo>
                      <a:lnTo>
                        <a:pt x="145" y="52"/>
                      </a:lnTo>
                      <a:lnTo>
                        <a:pt x="150" y="76"/>
                      </a:lnTo>
                      <a:lnTo>
                        <a:pt x="150" y="105"/>
                      </a:lnTo>
                      <a:lnTo>
                        <a:pt x="144" y="139"/>
                      </a:lnTo>
                      <a:lnTo>
                        <a:pt x="140" y="149"/>
                      </a:lnTo>
                      <a:lnTo>
                        <a:pt x="136" y="157"/>
                      </a:lnTo>
                      <a:lnTo>
                        <a:pt x="131" y="165"/>
                      </a:lnTo>
                      <a:lnTo>
                        <a:pt x="125" y="173"/>
                      </a:lnTo>
                      <a:lnTo>
                        <a:pt x="117" y="180"/>
                      </a:lnTo>
                      <a:lnTo>
                        <a:pt x="110" y="185"/>
                      </a:lnTo>
                      <a:lnTo>
                        <a:pt x="102" y="191"/>
                      </a:lnTo>
                      <a:lnTo>
                        <a:pt x="92" y="195"/>
                      </a:lnTo>
                      <a:lnTo>
                        <a:pt x="82" y="197"/>
                      </a:lnTo>
                      <a:lnTo>
                        <a:pt x="72" y="200"/>
                      </a:lnTo>
                      <a:lnTo>
                        <a:pt x="61" y="201"/>
                      </a:lnTo>
                      <a:lnTo>
                        <a:pt x="49" y="201"/>
                      </a:lnTo>
                      <a:lnTo>
                        <a:pt x="37" y="200"/>
                      </a:lnTo>
                      <a:lnTo>
                        <a:pt x="25" y="197"/>
                      </a:lnTo>
                      <a:lnTo>
                        <a:pt x="12" y="193"/>
                      </a:lnTo>
                      <a:lnTo>
                        <a:pt x="0" y="188"/>
                      </a:lnTo>
                      <a:lnTo>
                        <a:pt x="11" y="195"/>
                      </a:lnTo>
                      <a:lnTo>
                        <a:pt x="22" y="200"/>
                      </a:lnTo>
                      <a:lnTo>
                        <a:pt x="33" y="205"/>
                      </a:lnTo>
                      <a:lnTo>
                        <a:pt x="43" y="208"/>
                      </a:lnTo>
                      <a:lnTo>
                        <a:pt x="53" y="211"/>
                      </a:lnTo>
                      <a:lnTo>
                        <a:pt x="63" y="212"/>
                      </a:lnTo>
                      <a:lnTo>
                        <a:pt x="73" y="213"/>
                      </a:lnTo>
                      <a:lnTo>
                        <a:pt x="83" y="213"/>
                      </a:lnTo>
                      <a:lnTo>
                        <a:pt x="91" y="212"/>
                      </a:lnTo>
                      <a:lnTo>
                        <a:pt x="100" y="210"/>
                      </a:lnTo>
                      <a:lnTo>
                        <a:pt x="108" y="208"/>
                      </a:lnTo>
                      <a:lnTo>
                        <a:pt x="116" y="206"/>
                      </a:lnTo>
                      <a:lnTo>
                        <a:pt x="123" y="203"/>
                      </a:lnTo>
                      <a:lnTo>
                        <a:pt x="130" y="199"/>
                      </a:lnTo>
                      <a:lnTo>
                        <a:pt x="136" y="195"/>
                      </a:lnTo>
                      <a:lnTo>
                        <a:pt x="142" y="191"/>
                      </a:lnTo>
                      <a:lnTo>
                        <a:pt x="158" y="176"/>
                      </a:lnTo>
                      <a:lnTo>
                        <a:pt x="169" y="161"/>
                      </a:lnTo>
                      <a:lnTo>
                        <a:pt x="176" y="144"/>
                      </a:lnTo>
                      <a:lnTo>
                        <a:pt x="179" y="128"/>
                      </a:lnTo>
                      <a:lnTo>
                        <a:pt x="181" y="111"/>
                      </a:lnTo>
                      <a:lnTo>
                        <a:pt x="181" y="95"/>
                      </a:lnTo>
                      <a:lnTo>
                        <a:pt x="182" y="79"/>
                      </a:lnTo>
                      <a:lnTo>
                        <a:pt x="173" y="46"/>
                      </a:lnTo>
                      <a:lnTo>
                        <a:pt x="156" y="21"/>
                      </a:lnTo>
                      <a:lnTo>
                        <a:pt x="151" y="18"/>
                      </a:lnTo>
                      <a:lnTo>
                        <a:pt x="147" y="15"/>
                      </a:lnTo>
                      <a:lnTo>
                        <a:pt x="142" y="13"/>
                      </a:lnTo>
                      <a:lnTo>
                        <a:pt x="138" y="11"/>
                      </a:lnTo>
                      <a:lnTo>
                        <a:pt x="132" y="9"/>
                      </a:lnTo>
                      <a:lnTo>
                        <a:pt x="126" y="6"/>
                      </a:lnTo>
                      <a:lnTo>
                        <a:pt x="119" y="3"/>
                      </a:lnTo>
                      <a:lnTo>
                        <a:pt x="10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8" name="Полилиния 12"/>
                <p:cNvSpPr>
                  <a:spLocks/>
                </p:cNvSpPr>
                <p:nvPr/>
              </p:nvSpPr>
              <p:spPr bwMode="ltGray">
                <a:xfrm rot="373331" flipH="1">
                  <a:off x="121" y="2907"/>
                  <a:ext cx="93" cy="156"/>
                </a:xfrm>
                <a:custGeom>
                  <a:avLst/>
                  <a:gdLst>
                    <a:gd name="T0" fmla="*/ 94 w 128"/>
                    <a:gd name="T1" fmla="*/ 0 h 217"/>
                    <a:gd name="T2" fmla="*/ 105 w 128"/>
                    <a:gd name="T3" fmla="*/ 9 h 217"/>
                    <a:gd name="T4" fmla="*/ 115 w 128"/>
                    <a:gd name="T5" fmla="*/ 27 h 217"/>
                    <a:gd name="T6" fmla="*/ 123 w 128"/>
                    <a:gd name="T7" fmla="*/ 50 h 217"/>
                    <a:gd name="T8" fmla="*/ 128 w 128"/>
                    <a:gd name="T9" fmla="*/ 78 h 217"/>
                    <a:gd name="T10" fmla="*/ 127 w 128"/>
                    <a:gd name="T11" fmla="*/ 111 h 217"/>
                    <a:gd name="T12" fmla="*/ 116 w 128"/>
                    <a:gd name="T13" fmla="*/ 145 h 217"/>
                    <a:gd name="T14" fmla="*/ 94 w 128"/>
                    <a:gd name="T15" fmla="*/ 181 h 217"/>
                    <a:gd name="T16" fmla="*/ 60 w 128"/>
                    <a:gd name="T17" fmla="*/ 217 h 217"/>
                    <a:gd name="T18" fmla="*/ 49 w 128"/>
                    <a:gd name="T19" fmla="*/ 213 h 217"/>
                    <a:gd name="T20" fmla="*/ 38 w 128"/>
                    <a:gd name="T21" fmla="*/ 210 h 217"/>
                    <a:gd name="T22" fmla="*/ 26 w 128"/>
                    <a:gd name="T23" fmla="*/ 205 h 217"/>
                    <a:gd name="T24" fmla="*/ 16 w 128"/>
                    <a:gd name="T25" fmla="*/ 201 h 217"/>
                    <a:gd name="T26" fmla="*/ 8 w 128"/>
                    <a:gd name="T27" fmla="*/ 196 h 217"/>
                    <a:gd name="T28" fmla="*/ 2 w 128"/>
                    <a:gd name="T29" fmla="*/ 190 h 217"/>
                    <a:gd name="T30" fmla="*/ 0 w 128"/>
                    <a:gd name="T31" fmla="*/ 183 h 217"/>
                    <a:gd name="T32" fmla="*/ 1 w 128"/>
                    <a:gd name="T33" fmla="*/ 178 h 217"/>
                    <a:gd name="T34" fmla="*/ 13 w 128"/>
                    <a:gd name="T35" fmla="*/ 171 h 217"/>
                    <a:gd name="T36" fmla="*/ 29 w 128"/>
                    <a:gd name="T37" fmla="*/ 161 h 217"/>
                    <a:gd name="T38" fmla="*/ 46 w 128"/>
                    <a:gd name="T39" fmla="*/ 150 h 217"/>
                    <a:gd name="T40" fmla="*/ 63 w 128"/>
                    <a:gd name="T41" fmla="*/ 134 h 217"/>
                    <a:gd name="T42" fmla="*/ 79 w 128"/>
                    <a:gd name="T43" fmla="*/ 112 h 217"/>
                    <a:gd name="T44" fmla="*/ 91 w 128"/>
                    <a:gd name="T45" fmla="*/ 83 h 217"/>
                    <a:gd name="T46" fmla="*/ 97 w 128"/>
                    <a:gd name="T47" fmla="*/ 46 h 217"/>
                    <a:gd name="T48" fmla="*/ 94 w 128"/>
                    <a:gd name="T49" fmla="*/ 0 h 2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8" h="217">
                      <a:moveTo>
                        <a:pt x="94" y="0"/>
                      </a:moveTo>
                      <a:lnTo>
                        <a:pt x="105" y="9"/>
                      </a:lnTo>
                      <a:lnTo>
                        <a:pt x="115" y="27"/>
                      </a:lnTo>
                      <a:lnTo>
                        <a:pt x="123" y="50"/>
                      </a:lnTo>
                      <a:lnTo>
                        <a:pt x="128" y="78"/>
                      </a:lnTo>
                      <a:lnTo>
                        <a:pt x="127" y="111"/>
                      </a:lnTo>
                      <a:lnTo>
                        <a:pt x="116" y="145"/>
                      </a:lnTo>
                      <a:lnTo>
                        <a:pt x="94" y="181"/>
                      </a:lnTo>
                      <a:lnTo>
                        <a:pt x="60" y="217"/>
                      </a:lnTo>
                      <a:lnTo>
                        <a:pt x="49" y="213"/>
                      </a:lnTo>
                      <a:lnTo>
                        <a:pt x="38" y="210"/>
                      </a:lnTo>
                      <a:lnTo>
                        <a:pt x="26" y="205"/>
                      </a:lnTo>
                      <a:lnTo>
                        <a:pt x="16" y="201"/>
                      </a:lnTo>
                      <a:lnTo>
                        <a:pt x="8" y="196"/>
                      </a:lnTo>
                      <a:lnTo>
                        <a:pt x="2" y="190"/>
                      </a:lnTo>
                      <a:lnTo>
                        <a:pt x="0" y="183"/>
                      </a:lnTo>
                      <a:lnTo>
                        <a:pt x="1" y="178"/>
                      </a:lnTo>
                      <a:lnTo>
                        <a:pt x="13" y="171"/>
                      </a:lnTo>
                      <a:lnTo>
                        <a:pt x="29" y="161"/>
                      </a:lnTo>
                      <a:lnTo>
                        <a:pt x="46" y="150"/>
                      </a:lnTo>
                      <a:lnTo>
                        <a:pt x="63" y="134"/>
                      </a:lnTo>
                      <a:lnTo>
                        <a:pt x="79" y="112"/>
                      </a:lnTo>
                      <a:lnTo>
                        <a:pt x="91" y="83"/>
                      </a:lnTo>
                      <a:lnTo>
                        <a:pt x="97" y="46"/>
                      </a:lnTo>
                      <a:lnTo>
                        <a:pt x="94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9" name="Полилиния 13"/>
                <p:cNvSpPr>
                  <a:spLocks/>
                </p:cNvSpPr>
                <p:nvPr/>
              </p:nvSpPr>
              <p:spPr bwMode="ltGray">
                <a:xfrm rot="373331" flipH="1">
                  <a:off x="313" y="3110"/>
                  <a:ext cx="85" cy="93"/>
                </a:xfrm>
                <a:custGeom>
                  <a:avLst/>
                  <a:gdLst>
                    <a:gd name="T0" fmla="*/ 75 w 117"/>
                    <a:gd name="T1" fmla="*/ 0 h 132"/>
                    <a:gd name="T2" fmla="*/ 0 w 117"/>
                    <a:gd name="T3" fmla="*/ 25 h 132"/>
                    <a:gd name="T4" fmla="*/ 3 w 117"/>
                    <a:gd name="T5" fmla="*/ 26 h 132"/>
                    <a:gd name="T6" fmla="*/ 14 w 117"/>
                    <a:gd name="T7" fmla="*/ 29 h 132"/>
                    <a:gd name="T8" fmla="*/ 29 w 117"/>
                    <a:gd name="T9" fmla="*/ 36 h 132"/>
                    <a:gd name="T10" fmla="*/ 46 w 117"/>
                    <a:gd name="T11" fmla="*/ 47 h 132"/>
                    <a:gd name="T12" fmla="*/ 66 w 117"/>
                    <a:gd name="T13" fmla="*/ 62 h 132"/>
                    <a:gd name="T14" fmla="*/ 84 w 117"/>
                    <a:gd name="T15" fmla="*/ 80 h 132"/>
                    <a:gd name="T16" fmla="*/ 102 w 117"/>
                    <a:gd name="T17" fmla="*/ 103 h 132"/>
                    <a:gd name="T18" fmla="*/ 116 w 117"/>
                    <a:gd name="T19" fmla="*/ 132 h 132"/>
                    <a:gd name="T20" fmla="*/ 117 w 117"/>
                    <a:gd name="T21" fmla="*/ 120 h 132"/>
                    <a:gd name="T22" fmla="*/ 115 w 117"/>
                    <a:gd name="T23" fmla="*/ 107 h 132"/>
                    <a:gd name="T24" fmla="*/ 108 w 117"/>
                    <a:gd name="T25" fmla="*/ 90 h 132"/>
                    <a:gd name="T26" fmla="*/ 99 w 117"/>
                    <a:gd name="T27" fmla="*/ 74 h 132"/>
                    <a:gd name="T28" fmla="*/ 89 w 117"/>
                    <a:gd name="T29" fmla="*/ 58 h 132"/>
                    <a:gd name="T30" fmla="*/ 78 w 117"/>
                    <a:gd name="T31" fmla="*/ 45 h 132"/>
                    <a:gd name="T32" fmla="*/ 67 w 117"/>
                    <a:gd name="T33" fmla="*/ 36 h 132"/>
                    <a:gd name="T34" fmla="*/ 58 w 117"/>
                    <a:gd name="T35" fmla="*/ 32 h 132"/>
                    <a:gd name="T36" fmla="*/ 69 w 117"/>
                    <a:gd name="T37" fmla="*/ 29 h 132"/>
                    <a:gd name="T38" fmla="*/ 79 w 117"/>
                    <a:gd name="T39" fmla="*/ 28 h 132"/>
                    <a:gd name="T40" fmla="*/ 89 w 117"/>
                    <a:gd name="T41" fmla="*/ 26 h 132"/>
                    <a:gd name="T42" fmla="*/ 98 w 117"/>
                    <a:gd name="T43" fmla="*/ 25 h 132"/>
                    <a:gd name="T44" fmla="*/ 105 w 117"/>
                    <a:gd name="T45" fmla="*/ 24 h 132"/>
                    <a:gd name="T46" fmla="*/ 109 w 117"/>
                    <a:gd name="T47" fmla="*/ 22 h 132"/>
                    <a:gd name="T48" fmla="*/ 113 w 117"/>
                    <a:gd name="T49" fmla="*/ 21 h 132"/>
                    <a:gd name="T50" fmla="*/ 114 w 117"/>
                    <a:gd name="T51" fmla="*/ 21 h 132"/>
                    <a:gd name="T52" fmla="*/ 75 w 117"/>
                    <a:gd name="T53" fmla="*/ 0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17" h="132">
                      <a:moveTo>
                        <a:pt x="75" y="0"/>
                      </a:moveTo>
                      <a:lnTo>
                        <a:pt x="0" y="25"/>
                      </a:lnTo>
                      <a:lnTo>
                        <a:pt x="3" y="26"/>
                      </a:lnTo>
                      <a:lnTo>
                        <a:pt x="14" y="29"/>
                      </a:lnTo>
                      <a:lnTo>
                        <a:pt x="29" y="36"/>
                      </a:lnTo>
                      <a:lnTo>
                        <a:pt x="46" y="47"/>
                      </a:lnTo>
                      <a:lnTo>
                        <a:pt x="66" y="62"/>
                      </a:lnTo>
                      <a:lnTo>
                        <a:pt x="84" y="80"/>
                      </a:lnTo>
                      <a:lnTo>
                        <a:pt x="102" y="103"/>
                      </a:lnTo>
                      <a:lnTo>
                        <a:pt x="116" y="132"/>
                      </a:lnTo>
                      <a:lnTo>
                        <a:pt x="117" y="120"/>
                      </a:lnTo>
                      <a:lnTo>
                        <a:pt x="115" y="107"/>
                      </a:lnTo>
                      <a:lnTo>
                        <a:pt x="108" y="90"/>
                      </a:lnTo>
                      <a:lnTo>
                        <a:pt x="99" y="74"/>
                      </a:lnTo>
                      <a:lnTo>
                        <a:pt x="89" y="58"/>
                      </a:lnTo>
                      <a:lnTo>
                        <a:pt x="78" y="45"/>
                      </a:lnTo>
                      <a:lnTo>
                        <a:pt x="67" y="36"/>
                      </a:lnTo>
                      <a:lnTo>
                        <a:pt x="58" y="32"/>
                      </a:lnTo>
                      <a:lnTo>
                        <a:pt x="69" y="29"/>
                      </a:lnTo>
                      <a:lnTo>
                        <a:pt x="79" y="28"/>
                      </a:lnTo>
                      <a:lnTo>
                        <a:pt x="89" y="26"/>
                      </a:lnTo>
                      <a:lnTo>
                        <a:pt x="98" y="25"/>
                      </a:lnTo>
                      <a:lnTo>
                        <a:pt x="105" y="24"/>
                      </a:lnTo>
                      <a:lnTo>
                        <a:pt x="109" y="22"/>
                      </a:lnTo>
                      <a:lnTo>
                        <a:pt x="113" y="21"/>
                      </a:lnTo>
                      <a:lnTo>
                        <a:pt x="114" y="21"/>
                      </a:lnTo>
                      <a:lnTo>
                        <a:pt x="7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0" name="Полилиния 14"/>
                <p:cNvSpPr>
                  <a:spLocks/>
                </p:cNvSpPr>
                <p:nvPr/>
              </p:nvSpPr>
              <p:spPr bwMode="ltGray">
                <a:xfrm rot="373331" flipH="1">
                  <a:off x="289" y="3135"/>
                  <a:ext cx="21" cy="55"/>
                </a:xfrm>
                <a:custGeom>
                  <a:avLst/>
                  <a:gdLst>
                    <a:gd name="T0" fmla="*/ 29 w 29"/>
                    <a:gd name="T1" fmla="*/ 0 h 77"/>
                    <a:gd name="T2" fmla="*/ 23 w 29"/>
                    <a:gd name="T3" fmla="*/ 0 h 77"/>
                    <a:gd name="T4" fmla="*/ 16 w 29"/>
                    <a:gd name="T5" fmla="*/ 4 h 77"/>
                    <a:gd name="T6" fmla="*/ 9 w 29"/>
                    <a:gd name="T7" fmla="*/ 9 h 77"/>
                    <a:gd name="T8" fmla="*/ 4 w 29"/>
                    <a:gd name="T9" fmla="*/ 19 h 77"/>
                    <a:gd name="T10" fmla="*/ 1 w 29"/>
                    <a:gd name="T11" fmla="*/ 30 h 77"/>
                    <a:gd name="T12" fmla="*/ 0 w 29"/>
                    <a:gd name="T13" fmla="*/ 44 h 77"/>
                    <a:gd name="T14" fmla="*/ 3 w 29"/>
                    <a:gd name="T15" fmla="*/ 60 h 77"/>
                    <a:gd name="T16" fmla="*/ 11 w 29"/>
                    <a:gd name="T17" fmla="*/ 77 h 77"/>
                    <a:gd name="T18" fmla="*/ 15 w 29"/>
                    <a:gd name="T19" fmla="*/ 53 h 77"/>
                    <a:gd name="T20" fmla="*/ 19 w 29"/>
                    <a:gd name="T21" fmla="*/ 37 h 77"/>
                    <a:gd name="T22" fmla="*/ 23 w 29"/>
                    <a:gd name="T23" fmla="*/ 22 h 77"/>
                    <a:gd name="T24" fmla="*/ 29 w 29"/>
                    <a:gd name="T25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" h="77">
                      <a:moveTo>
                        <a:pt x="29" y="0"/>
                      </a:moveTo>
                      <a:lnTo>
                        <a:pt x="23" y="0"/>
                      </a:lnTo>
                      <a:lnTo>
                        <a:pt x="16" y="4"/>
                      </a:lnTo>
                      <a:lnTo>
                        <a:pt x="9" y="9"/>
                      </a:lnTo>
                      <a:lnTo>
                        <a:pt x="4" y="19"/>
                      </a:lnTo>
                      <a:lnTo>
                        <a:pt x="1" y="30"/>
                      </a:lnTo>
                      <a:lnTo>
                        <a:pt x="0" y="44"/>
                      </a:lnTo>
                      <a:lnTo>
                        <a:pt x="3" y="60"/>
                      </a:lnTo>
                      <a:lnTo>
                        <a:pt x="11" y="77"/>
                      </a:lnTo>
                      <a:lnTo>
                        <a:pt x="15" y="53"/>
                      </a:lnTo>
                      <a:lnTo>
                        <a:pt x="19" y="37"/>
                      </a:lnTo>
                      <a:lnTo>
                        <a:pt x="23" y="22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grpSp>
              <p:nvGrpSpPr>
                <p:cNvPr id="131" name="Группа 15"/>
                <p:cNvGrpSpPr>
                  <a:grpSpLocks/>
                </p:cNvGrpSpPr>
                <p:nvPr/>
              </p:nvGrpSpPr>
              <p:grpSpPr bwMode="auto">
                <a:xfrm rot="10886446" flipH="1">
                  <a:off x="335" y="3251"/>
                  <a:ext cx="608" cy="369"/>
                  <a:chOff x="-366" y="1704"/>
                  <a:chExt cx="608" cy="369"/>
                </a:xfrm>
              </p:grpSpPr>
              <p:sp>
                <p:nvSpPr>
                  <p:cNvPr id="132" name="Полилиния 16"/>
                  <p:cNvSpPr>
                    <a:spLocks/>
                  </p:cNvSpPr>
                  <p:nvPr/>
                </p:nvSpPr>
                <p:spPr bwMode="ltGray">
                  <a:xfrm rot="4200091">
                    <a:off x="-243" y="1807"/>
                    <a:ext cx="143" cy="390"/>
                  </a:xfrm>
                  <a:custGeom>
                    <a:avLst/>
                    <a:gdLst>
                      <a:gd name="T0" fmla="*/ 12 w 207"/>
                      <a:gd name="T1" fmla="*/ 44 h 564"/>
                      <a:gd name="T2" fmla="*/ 6 w 207"/>
                      <a:gd name="T3" fmla="*/ 72 h 564"/>
                      <a:gd name="T4" fmla="*/ 3 w 207"/>
                      <a:gd name="T5" fmla="*/ 99 h 564"/>
                      <a:gd name="T6" fmla="*/ 0 w 207"/>
                      <a:gd name="T7" fmla="*/ 125 h 564"/>
                      <a:gd name="T8" fmla="*/ 0 w 207"/>
                      <a:gd name="T9" fmla="*/ 151 h 564"/>
                      <a:gd name="T10" fmla="*/ 3 w 207"/>
                      <a:gd name="T11" fmla="*/ 180 h 564"/>
                      <a:gd name="T12" fmla="*/ 7 w 207"/>
                      <a:gd name="T13" fmla="*/ 211 h 564"/>
                      <a:gd name="T14" fmla="*/ 16 w 207"/>
                      <a:gd name="T15" fmla="*/ 247 h 564"/>
                      <a:gd name="T16" fmla="*/ 29 w 207"/>
                      <a:gd name="T17" fmla="*/ 287 h 564"/>
                      <a:gd name="T18" fmla="*/ 43 w 207"/>
                      <a:gd name="T19" fmla="*/ 325 h 564"/>
                      <a:gd name="T20" fmla="*/ 61 w 207"/>
                      <a:gd name="T21" fmla="*/ 364 h 564"/>
                      <a:gd name="T22" fmla="*/ 83 w 207"/>
                      <a:gd name="T23" fmla="*/ 406 h 564"/>
                      <a:gd name="T24" fmla="*/ 106 w 207"/>
                      <a:gd name="T25" fmla="*/ 446 h 564"/>
                      <a:gd name="T26" fmla="*/ 132 w 207"/>
                      <a:gd name="T27" fmla="*/ 483 h 564"/>
                      <a:gd name="T28" fmla="*/ 157 w 207"/>
                      <a:gd name="T29" fmla="*/ 516 h 564"/>
                      <a:gd name="T30" fmla="*/ 182 w 207"/>
                      <a:gd name="T31" fmla="*/ 544 h 564"/>
                      <a:gd name="T32" fmla="*/ 207 w 207"/>
                      <a:gd name="T33" fmla="*/ 564 h 564"/>
                      <a:gd name="T34" fmla="*/ 160 w 207"/>
                      <a:gd name="T35" fmla="*/ 501 h 564"/>
                      <a:gd name="T36" fmla="*/ 127 w 207"/>
                      <a:gd name="T37" fmla="*/ 448 h 564"/>
                      <a:gd name="T38" fmla="*/ 103 w 207"/>
                      <a:gd name="T39" fmla="*/ 405 h 564"/>
                      <a:gd name="T40" fmla="*/ 87 w 207"/>
                      <a:gd name="T41" fmla="*/ 368 h 564"/>
                      <a:gd name="T42" fmla="*/ 75 w 207"/>
                      <a:gd name="T43" fmla="*/ 337 h 564"/>
                      <a:gd name="T44" fmla="*/ 68 w 207"/>
                      <a:gd name="T45" fmla="*/ 309 h 564"/>
                      <a:gd name="T46" fmla="*/ 63 w 207"/>
                      <a:gd name="T47" fmla="*/ 285 h 564"/>
                      <a:gd name="T48" fmla="*/ 56 w 207"/>
                      <a:gd name="T49" fmla="*/ 261 h 564"/>
                      <a:gd name="T50" fmla="*/ 44 w 207"/>
                      <a:gd name="T51" fmla="*/ 205 h 564"/>
                      <a:gd name="T52" fmla="*/ 41 w 207"/>
                      <a:gd name="T53" fmla="*/ 140 h 564"/>
                      <a:gd name="T54" fmla="*/ 43 w 207"/>
                      <a:gd name="T55" fmla="*/ 68 h 564"/>
                      <a:gd name="T56" fmla="*/ 50 w 207"/>
                      <a:gd name="T57" fmla="*/ 0 h 564"/>
                      <a:gd name="T58" fmla="*/ 12 w 207"/>
                      <a:gd name="T59" fmla="*/ 44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207" h="564">
                        <a:moveTo>
                          <a:pt x="12" y="44"/>
                        </a:moveTo>
                        <a:lnTo>
                          <a:pt x="6" y="72"/>
                        </a:lnTo>
                        <a:lnTo>
                          <a:pt x="3" y="99"/>
                        </a:lnTo>
                        <a:lnTo>
                          <a:pt x="0" y="125"/>
                        </a:lnTo>
                        <a:lnTo>
                          <a:pt x="0" y="151"/>
                        </a:lnTo>
                        <a:lnTo>
                          <a:pt x="3" y="180"/>
                        </a:lnTo>
                        <a:lnTo>
                          <a:pt x="7" y="211"/>
                        </a:lnTo>
                        <a:lnTo>
                          <a:pt x="16" y="247"/>
                        </a:lnTo>
                        <a:lnTo>
                          <a:pt x="29" y="287"/>
                        </a:lnTo>
                        <a:lnTo>
                          <a:pt x="43" y="325"/>
                        </a:lnTo>
                        <a:lnTo>
                          <a:pt x="61" y="364"/>
                        </a:lnTo>
                        <a:lnTo>
                          <a:pt x="83" y="406"/>
                        </a:lnTo>
                        <a:lnTo>
                          <a:pt x="106" y="446"/>
                        </a:lnTo>
                        <a:lnTo>
                          <a:pt x="132" y="483"/>
                        </a:lnTo>
                        <a:lnTo>
                          <a:pt x="157" y="516"/>
                        </a:lnTo>
                        <a:lnTo>
                          <a:pt x="182" y="544"/>
                        </a:lnTo>
                        <a:lnTo>
                          <a:pt x="207" y="564"/>
                        </a:lnTo>
                        <a:lnTo>
                          <a:pt x="160" y="501"/>
                        </a:lnTo>
                        <a:lnTo>
                          <a:pt x="127" y="448"/>
                        </a:lnTo>
                        <a:lnTo>
                          <a:pt x="103" y="405"/>
                        </a:lnTo>
                        <a:lnTo>
                          <a:pt x="87" y="368"/>
                        </a:lnTo>
                        <a:lnTo>
                          <a:pt x="75" y="337"/>
                        </a:lnTo>
                        <a:lnTo>
                          <a:pt x="68" y="309"/>
                        </a:lnTo>
                        <a:lnTo>
                          <a:pt x="63" y="285"/>
                        </a:lnTo>
                        <a:lnTo>
                          <a:pt x="56" y="261"/>
                        </a:lnTo>
                        <a:lnTo>
                          <a:pt x="44" y="205"/>
                        </a:lnTo>
                        <a:lnTo>
                          <a:pt x="41" y="140"/>
                        </a:lnTo>
                        <a:lnTo>
                          <a:pt x="43" y="68"/>
                        </a:lnTo>
                        <a:lnTo>
                          <a:pt x="50" y="0"/>
                        </a:lnTo>
                        <a:lnTo>
                          <a:pt x="12" y="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33" name="Полилиния 17"/>
                  <p:cNvSpPr>
                    <a:spLocks/>
                  </p:cNvSpPr>
                  <p:nvPr/>
                </p:nvSpPr>
                <p:spPr bwMode="ltGray">
                  <a:xfrm rot="4200091">
                    <a:off x="124" y="1761"/>
                    <a:ext cx="33" cy="160"/>
                  </a:xfrm>
                  <a:custGeom>
                    <a:avLst/>
                    <a:gdLst>
                      <a:gd name="T0" fmla="*/ 0 w 47"/>
                      <a:gd name="T1" fmla="*/ 19 h 232"/>
                      <a:gd name="T2" fmla="*/ 14 w 47"/>
                      <a:gd name="T3" fmla="*/ 55 h 232"/>
                      <a:gd name="T4" fmla="*/ 22 w 47"/>
                      <a:gd name="T5" fmla="*/ 101 h 232"/>
                      <a:gd name="T6" fmla="*/ 24 w 47"/>
                      <a:gd name="T7" fmla="*/ 159 h 232"/>
                      <a:gd name="T8" fmla="*/ 19 w 47"/>
                      <a:gd name="T9" fmla="*/ 232 h 232"/>
                      <a:gd name="T10" fmla="*/ 45 w 47"/>
                      <a:gd name="T11" fmla="*/ 217 h 232"/>
                      <a:gd name="T12" fmla="*/ 47 w 47"/>
                      <a:gd name="T13" fmla="*/ 178 h 232"/>
                      <a:gd name="T14" fmla="*/ 47 w 47"/>
                      <a:gd name="T15" fmla="*/ 140 h 232"/>
                      <a:gd name="T16" fmla="*/ 45 w 47"/>
                      <a:gd name="T17" fmla="*/ 103 h 232"/>
                      <a:gd name="T18" fmla="*/ 41 w 47"/>
                      <a:gd name="T19" fmla="*/ 71 h 232"/>
                      <a:gd name="T20" fmla="*/ 36 w 47"/>
                      <a:gd name="T21" fmla="*/ 52 h 232"/>
                      <a:gd name="T22" fmla="*/ 29 w 47"/>
                      <a:gd name="T23" fmla="*/ 34 h 232"/>
                      <a:gd name="T24" fmla="*/ 22 w 47"/>
                      <a:gd name="T25" fmla="*/ 17 h 232"/>
                      <a:gd name="T26" fmla="*/ 13 w 47"/>
                      <a:gd name="T27" fmla="*/ 0 h 232"/>
                      <a:gd name="T28" fmla="*/ 0 w 47"/>
                      <a:gd name="T29" fmla="*/ 19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47" h="232">
                        <a:moveTo>
                          <a:pt x="0" y="19"/>
                        </a:moveTo>
                        <a:lnTo>
                          <a:pt x="14" y="55"/>
                        </a:lnTo>
                        <a:lnTo>
                          <a:pt x="22" y="101"/>
                        </a:lnTo>
                        <a:lnTo>
                          <a:pt x="24" y="159"/>
                        </a:lnTo>
                        <a:lnTo>
                          <a:pt x="19" y="232"/>
                        </a:lnTo>
                        <a:lnTo>
                          <a:pt x="45" y="217"/>
                        </a:lnTo>
                        <a:lnTo>
                          <a:pt x="47" y="178"/>
                        </a:lnTo>
                        <a:lnTo>
                          <a:pt x="47" y="140"/>
                        </a:lnTo>
                        <a:lnTo>
                          <a:pt x="45" y="103"/>
                        </a:lnTo>
                        <a:lnTo>
                          <a:pt x="41" y="71"/>
                        </a:lnTo>
                        <a:lnTo>
                          <a:pt x="36" y="52"/>
                        </a:lnTo>
                        <a:lnTo>
                          <a:pt x="29" y="34"/>
                        </a:lnTo>
                        <a:lnTo>
                          <a:pt x="22" y="17"/>
                        </a:lnTo>
                        <a:lnTo>
                          <a:pt x="13" y="0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34" name="Полилиния 18"/>
                  <p:cNvSpPr>
                    <a:spLocks/>
                  </p:cNvSpPr>
                  <p:nvPr/>
                </p:nvSpPr>
                <p:spPr bwMode="ltGray">
                  <a:xfrm rot="4200091">
                    <a:off x="199" y="1720"/>
                    <a:ext cx="60" cy="27"/>
                  </a:xfrm>
                  <a:custGeom>
                    <a:avLst/>
                    <a:gdLst>
                      <a:gd name="T0" fmla="*/ 87 w 87"/>
                      <a:gd name="T1" fmla="*/ 22 h 40"/>
                      <a:gd name="T2" fmla="*/ 77 w 87"/>
                      <a:gd name="T3" fmla="*/ 17 h 40"/>
                      <a:gd name="T4" fmla="*/ 68 w 87"/>
                      <a:gd name="T5" fmla="*/ 12 h 40"/>
                      <a:gd name="T6" fmla="*/ 58 w 87"/>
                      <a:gd name="T7" fmla="*/ 7 h 40"/>
                      <a:gd name="T8" fmla="*/ 47 w 87"/>
                      <a:gd name="T9" fmla="*/ 5 h 40"/>
                      <a:gd name="T10" fmla="*/ 37 w 87"/>
                      <a:gd name="T11" fmla="*/ 3 h 40"/>
                      <a:gd name="T12" fmla="*/ 26 w 87"/>
                      <a:gd name="T13" fmla="*/ 2 h 40"/>
                      <a:gd name="T14" fmla="*/ 13 w 87"/>
                      <a:gd name="T15" fmla="*/ 0 h 40"/>
                      <a:gd name="T16" fmla="*/ 0 w 87"/>
                      <a:gd name="T17" fmla="*/ 2 h 40"/>
                      <a:gd name="T18" fmla="*/ 6 w 87"/>
                      <a:gd name="T19" fmla="*/ 6 h 40"/>
                      <a:gd name="T20" fmla="*/ 14 w 87"/>
                      <a:gd name="T21" fmla="*/ 10 h 40"/>
                      <a:gd name="T22" fmla="*/ 22 w 87"/>
                      <a:gd name="T23" fmla="*/ 14 h 40"/>
                      <a:gd name="T24" fmla="*/ 33 w 87"/>
                      <a:gd name="T25" fmla="*/ 18 h 40"/>
                      <a:gd name="T26" fmla="*/ 42 w 87"/>
                      <a:gd name="T27" fmla="*/ 22 h 40"/>
                      <a:gd name="T28" fmla="*/ 52 w 87"/>
                      <a:gd name="T29" fmla="*/ 27 h 40"/>
                      <a:gd name="T30" fmla="*/ 64 w 87"/>
                      <a:gd name="T31" fmla="*/ 33 h 40"/>
                      <a:gd name="T32" fmla="*/ 74 w 87"/>
                      <a:gd name="T33" fmla="*/ 40 h 40"/>
                      <a:gd name="T34" fmla="*/ 87 w 87"/>
                      <a:gd name="T35" fmla="*/ 22 h 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87" h="40">
                        <a:moveTo>
                          <a:pt x="87" y="22"/>
                        </a:moveTo>
                        <a:lnTo>
                          <a:pt x="77" y="17"/>
                        </a:lnTo>
                        <a:lnTo>
                          <a:pt x="68" y="12"/>
                        </a:lnTo>
                        <a:lnTo>
                          <a:pt x="58" y="7"/>
                        </a:lnTo>
                        <a:lnTo>
                          <a:pt x="47" y="5"/>
                        </a:lnTo>
                        <a:lnTo>
                          <a:pt x="37" y="3"/>
                        </a:lnTo>
                        <a:lnTo>
                          <a:pt x="26" y="2"/>
                        </a:lnTo>
                        <a:lnTo>
                          <a:pt x="13" y="0"/>
                        </a:lnTo>
                        <a:lnTo>
                          <a:pt x="0" y="2"/>
                        </a:lnTo>
                        <a:lnTo>
                          <a:pt x="6" y="6"/>
                        </a:lnTo>
                        <a:lnTo>
                          <a:pt x="14" y="10"/>
                        </a:lnTo>
                        <a:lnTo>
                          <a:pt x="22" y="14"/>
                        </a:lnTo>
                        <a:lnTo>
                          <a:pt x="33" y="18"/>
                        </a:lnTo>
                        <a:lnTo>
                          <a:pt x="42" y="22"/>
                        </a:lnTo>
                        <a:lnTo>
                          <a:pt x="52" y="27"/>
                        </a:lnTo>
                        <a:lnTo>
                          <a:pt x="64" y="33"/>
                        </a:lnTo>
                        <a:lnTo>
                          <a:pt x="74" y="40"/>
                        </a:lnTo>
                        <a:lnTo>
                          <a:pt x="87" y="2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ru-RU" noProof="0" dirty="0"/>
                  </a:p>
                </p:txBody>
              </p:sp>
            </p:grpSp>
          </p:grpSp>
          <p:grpSp>
            <p:nvGrpSpPr>
              <p:cNvPr id="100" name="Группа 19"/>
              <p:cNvGrpSpPr>
                <a:grpSpLocks/>
              </p:cNvGrpSpPr>
              <p:nvPr/>
            </p:nvGrpSpPr>
            <p:grpSpPr bwMode="auto">
              <a:xfrm rot="-15351438">
                <a:off x="343" y="3854"/>
                <a:ext cx="392" cy="424"/>
                <a:chOff x="1727" y="866"/>
                <a:chExt cx="129" cy="157"/>
              </a:xfrm>
            </p:grpSpPr>
            <p:sp>
              <p:nvSpPr>
                <p:cNvPr id="123" name="Полилиния 20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4" name="Полилиния 21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5" name="Полилиния 22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1" name="Группа 23"/>
              <p:cNvGrpSpPr>
                <a:grpSpLocks/>
              </p:cNvGrpSpPr>
              <p:nvPr/>
            </p:nvGrpSpPr>
            <p:grpSpPr bwMode="auto">
              <a:xfrm rot="5003157">
                <a:off x="249" y="1102"/>
                <a:ext cx="412" cy="500"/>
                <a:chOff x="1727" y="866"/>
                <a:chExt cx="129" cy="157"/>
              </a:xfrm>
            </p:grpSpPr>
            <p:sp>
              <p:nvSpPr>
                <p:cNvPr id="120" name="Полилиния 24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1" name="Полилиния 25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2" name="Полилиния 26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2" name="Группа 27"/>
              <p:cNvGrpSpPr>
                <a:grpSpLocks/>
              </p:cNvGrpSpPr>
              <p:nvPr/>
            </p:nvGrpSpPr>
            <p:grpSpPr bwMode="auto">
              <a:xfrm>
                <a:off x="815" y="0"/>
                <a:ext cx="345" cy="367"/>
                <a:chOff x="1727" y="866"/>
                <a:chExt cx="129" cy="157"/>
              </a:xfrm>
            </p:grpSpPr>
            <p:sp>
              <p:nvSpPr>
                <p:cNvPr id="117" name="Полилиния 28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8" name="Полилиния 29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9" name="Полилиния 30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103" name="Полилиния 31"/>
              <p:cNvSpPr>
                <a:spLocks/>
              </p:cNvSpPr>
              <p:nvPr/>
            </p:nvSpPr>
            <p:spPr bwMode="ltGray">
              <a:xfrm>
                <a:off x="87" y="94"/>
                <a:ext cx="699" cy="756"/>
              </a:xfrm>
              <a:custGeom>
                <a:avLst/>
                <a:gdLst>
                  <a:gd name="T0" fmla="*/ 1 w 699"/>
                  <a:gd name="T1" fmla="*/ 392 h 756"/>
                  <a:gd name="T2" fmla="*/ 3 w 699"/>
                  <a:gd name="T3" fmla="*/ 252 h 756"/>
                  <a:gd name="T4" fmla="*/ 21 w 699"/>
                  <a:gd name="T5" fmla="*/ 210 h 756"/>
                  <a:gd name="T6" fmla="*/ 29 w 699"/>
                  <a:gd name="T7" fmla="*/ 182 h 756"/>
                  <a:gd name="T8" fmla="*/ 39 w 699"/>
                  <a:gd name="T9" fmla="*/ 154 h 756"/>
                  <a:gd name="T10" fmla="*/ 51 w 699"/>
                  <a:gd name="T11" fmla="*/ 138 h 756"/>
                  <a:gd name="T12" fmla="*/ 111 w 699"/>
                  <a:gd name="T13" fmla="*/ 74 h 756"/>
                  <a:gd name="T14" fmla="*/ 169 w 699"/>
                  <a:gd name="T15" fmla="*/ 30 h 756"/>
                  <a:gd name="T16" fmla="*/ 225 w 699"/>
                  <a:gd name="T17" fmla="*/ 10 h 756"/>
                  <a:gd name="T18" fmla="*/ 249 w 699"/>
                  <a:gd name="T19" fmla="*/ 4 h 756"/>
                  <a:gd name="T20" fmla="*/ 265 w 699"/>
                  <a:gd name="T21" fmla="*/ 0 h 756"/>
                  <a:gd name="T22" fmla="*/ 357 w 699"/>
                  <a:gd name="T23" fmla="*/ 2 h 756"/>
                  <a:gd name="T24" fmla="*/ 385 w 699"/>
                  <a:gd name="T25" fmla="*/ 6 h 756"/>
                  <a:gd name="T26" fmla="*/ 489 w 699"/>
                  <a:gd name="T27" fmla="*/ 40 h 756"/>
                  <a:gd name="T28" fmla="*/ 619 w 699"/>
                  <a:gd name="T29" fmla="*/ 128 h 756"/>
                  <a:gd name="T30" fmla="*/ 653 w 699"/>
                  <a:gd name="T31" fmla="*/ 178 h 756"/>
                  <a:gd name="T32" fmla="*/ 693 w 699"/>
                  <a:gd name="T33" fmla="*/ 322 h 756"/>
                  <a:gd name="T34" fmla="*/ 687 w 699"/>
                  <a:gd name="T35" fmla="*/ 434 h 756"/>
                  <a:gd name="T36" fmla="*/ 665 w 699"/>
                  <a:gd name="T37" fmla="*/ 538 h 756"/>
                  <a:gd name="T38" fmla="*/ 639 w 699"/>
                  <a:gd name="T39" fmla="*/ 564 h 756"/>
                  <a:gd name="T40" fmla="*/ 631 w 699"/>
                  <a:gd name="T41" fmla="*/ 580 h 756"/>
                  <a:gd name="T42" fmla="*/ 607 w 699"/>
                  <a:gd name="T43" fmla="*/ 588 h 756"/>
                  <a:gd name="T44" fmla="*/ 473 w 699"/>
                  <a:gd name="T45" fmla="*/ 664 h 756"/>
                  <a:gd name="T46" fmla="*/ 449 w 699"/>
                  <a:gd name="T47" fmla="*/ 678 h 756"/>
                  <a:gd name="T48" fmla="*/ 405 w 699"/>
                  <a:gd name="T49" fmla="*/ 684 h 756"/>
                  <a:gd name="T50" fmla="*/ 375 w 699"/>
                  <a:gd name="T51" fmla="*/ 690 h 756"/>
                  <a:gd name="T52" fmla="*/ 267 w 699"/>
                  <a:gd name="T53" fmla="*/ 684 h 756"/>
                  <a:gd name="T54" fmla="*/ 259 w 699"/>
                  <a:gd name="T55" fmla="*/ 722 h 756"/>
                  <a:gd name="T56" fmla="*/ 241 w 699"/>
                  <a:gd name="T57" fmla="*/ 756 h 756"/>
                  <a:gd name="T58" fmla="*/ 185 w 699"/>
                  <a:gd name="T59" fmla="*/ 728 h 756"/>
                  <a:gd name="T60" fmla="*/ 163 w 699"/>
                  <a:gd name="T61" fmla="*/ 720 h 756"/>
                  <a:gd name="T62" fmla="*/ 151 w 699"/>
                  <a:gd name="T63" fmla="*/ 716 h 756"/>
                  <a:gd name="T64" fmla="*/ 195 w 699"/>
                  <a:gd name="T65" fmla="*/ 674 h 756"/>
                  <a:gd name="T66" fmla="*/ 211 w 699"/>
                  <a:gd name="T67" fmla="*/ 644 h 756"/>
                  <a:gd name="T68" fmla="*/ 209 w 699"/>
                  <a:gd name="T69" fmla="*/ 626 h 756"/>
                  <a:gd name="T70" fmla="*/ 195 w 699"/>
                  <a:gd name="T71" fmla="*/ 620 h 756"/>
                  <a:gd name="T72" fmla="*/ 165 w 699"/>
                  <a:gd name="T73" fmla="*/ 596 h 756"/>
                  <a:gd name="T74" fmla="*/ 99 w 699"/>
                  <a:gd name="T75" fmla="*/ 534 h 756"/>
                  <a:gd name="T76" fmla="*/ 61 w 699"/>
                  <a:gd name="T77" fmla="*/ 506 h 756"/>
                  <a:gd name="T78" fmla="*/ 23 w 699"/>
                  <a:gd name="T79" fmla="*/ 470 h 756"/>
                  <a:gd name="T80" fmla="*/ 7 w 699"/>
                  <a:gd name="T81" fmla="*/ 434 h 756"/>
                  <a:gd name="T82" fmla="*/ 5 w 699"/>
                  <a:gd name="T83" fmla="*/ 396 h 756"/>
                  <a:gd name="T84" fmla="*/ 1 w 699"/>
                  <a:gd name="T85" fmla="*/ 392 h 7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99" h="756">
                    <a:moveTo>
                      <a:pt x="1" y="392"/>
                    </a:moveTo>
                    <a:cubicBezTo>
                      <a:pt x="2" y="345"/>
                      <a:pt x="2" y="299"/>
                      <a:pt x="3" y="252"/>
                    </a:cubicBezTo>
                    <a:cubicBezTo>
                      <a:pt x="3" y="238"/>
                      <a:pt x="16" y="224"/>
                      <a:pt x="21" y="210"/>
                    </a:cubicBezTo>
                    <a:cubicBezTo>
                      <a:pt x="24" y="202"/>
                      <a:pt x="29" y="182"/>
                      <a:pt x="29" y="182"/>
                    </a:cubicBezTo>
                    <a:cubicBezTo>
                      <a:pt x="32" y="173"/>
                      <a:pt x="34" y="163"/>
                      <a:pt x="39" y="154"/>
                    </a:cubicBezTo>
                    <a:cubicBezTo>
                      <a:pt x="42" y="148"/>
                      <a:pt x="51" y="138"/>
                      <a:pt x="51" y="138"/>
                    </a:cubicBezTo>
                    <a:cubicBezTo>
                      <a:pt x="58" y="116"/>
                      <a:pt x="88" y="82"/>
                      <a:pt x="111" y="74"/>
                    </a:cubicBezTo>
                    <a:cubicBezTo>
                      <a:pt x="128" y="61"/>
                      <a:pt x="149" y="37"/>
                      <a:pt x="169" y="30"/>
                    </a:cubicBezTo>
                    <a:cubicBezTo>
                      <a:pt x="182" y="17"/>
                      <a:pt x="207" y="15"/>
                      <a:pt x="225" y="10"/>
                    </a:cubicBezTo>
                    <a:cubicBezTo>
                      <a:pt x="233" y="8"/>
                      <a:pt x="241" y="6"/>
                      <a:pt x="249" y="4"/>
                    </a:cubicBezTo>
                    <a:cubicBezTo>
                      <a:pt x="254" y="3"/>
                      <a:pt x="265" y="0"/>
                      <a:pt x="265" y="0"/>
                    </a:cubicBezTo>
                    <a:cubicBezTo>
                      <a:pt x="296" y="1"/>
                      <a:pt x="326" y="0"/>
                      <a:pt x="357" y="2"/>
                    </a:cubicBezTo>
                    <a:cubicBezTo>
                      <a:pt x="366" y="2"/>
                      <a:pt x="385" y="6"/>
                      <a:pt x="385" y="6"/>
                    </a:cubicBezTo>
                    <a:cubicBezTo>
                      <a:pt x="417" y="17"/>
                      <a:pt x="463" y="14"/>
                      <a:pt x="489" y="40"/>
                    </a:cubicBezTo>
                    <a:cubicBezTo>
                      <a:pt x="528" y="60"/>
                      <a:pt x="592" y="105"/>
                      <a:pt x="619" y="128"/>
                    </a:cubicBezTo>
                    <a:cubicBezTo>
                      <a:pt x="635" y="134"/>
                      <a:pt x="643" y="164"/>
                      <a:pt x="653" y="178"/>
                    </a:cubicBezTo>
                    <a:cubicBezTo>
                      <a:pt x="667" y="234"/>
                      <a:pt x="687" y="265"/>
                      <a:pt x="693" y="322"/>
                    </a:cubicBezTo>
                    <a:cubicBezTo>
                      <a:pt x="699" y="365"/>
                      <a:pt x="692" y="398"/>
                      <a:pt x="687" y="434"/>
                    </a:cubicBezTo>
                    <a:cubicBezTo>
                      <a:pt x="686" y="469"/>
                      <a:pt x="691" y="510"/>
                      <a:pt x="665" y="538"/>
                    </a:cubicBezTo>
                    <a:cubicBezTo>
                      <a:pt x="657" y="547"/>
                      <a:pt x="644" y="553"/>
                      <a:pt x="639" y="564"/>
                    </a:cubicBezTo>
                    <a:cubicBezTo>
                      <a:pt x="636" y="569"/>
                      <a:pt x="636" y="576"/>
                      <a:pt x="631" y="580"/>
                    </a:cubicBezTo>
                    <a:cubicBezTo>
                      <a:pt x="624" y="585"/>
                      <a:pt x="607" y="588"/>
                      <a:pt x="607" y="588"/>
                    </a:cubicBezTo>
                    <a:cubicBezTo>
                      <a:pt x="581" y="602"/>
                      <a:pt x="499" y="649"/>
                      <a:pt x="473" y="664"/>
                    </a:cubicBezTo>
                    <a:cubicBezTo>
                      <a:pt x="465" y="666"/>
                      <a:pt x="449" y="678"/>
                      <a:pt x="449" y="678"/>
                    </a:cubicBezTo>
                    <a:cubicBezTo>
                      <a:pt x="438" y="685"/>
                      <a:pt x="417" y="679"/>
                      <a:pt x="405" y="684"/>
                    </a:cubicBezTo>
                    <a:cubicBezTo>
                      <a:pt x="396" y="687"/>
                      <a:pt x="385" y="688"/>
                      <a:pt x="375" y="690"/>
                    </a:cubicBezTo>
                    <a:cubicBezTo>
                      <a:pt x="328" y="689"/>
                      <a:pt x="307" y="687"/>
                      <a:pt x="267" y="684"/>
                    </a:cubicBezTo>
                    <a:cubicBezTo>
                      <a:pt x="249" y="690"/>
                      <a:pt x="264" y="683"/>
                      <a:pt x="259" y="722"/>
                    </a:cubicBezTo>
                    <a:cubicBezTo>
                      <a:pt x="258" y="733"/>
                      <a:pt x="250" y="750"/>
                      <a:pt x="241" y="756"/>
                    </a:cubicBezTo>
                    <a:cubicBezTo>
                      <a:pt x="218" y="752"/>
                      <a:pt x="207" y="735"/>
                      <a:pt x="185" y="728"/>
                    </a:cubicBezTo>
                    <a:cubicBezTo>
                      <a:pt x="176" y="725"/>
                      <a:pt x="171" y="724"/>
                      <a:pt x="163" y="720"/>
                    </a:cubicBezTo>
                    <a:cubicBezTo>
                      <a:pt x="159" y="718"/>
                      <a:pt x="151" y="716"/>
                      <a:pt x="151" y="716"/>
                    </a:cubicBezTo>
                    <a:cubicBezTo>
                      <a:pt x="157" y="695"/>
                      <a:pt x="180" y="689"/>
                      <a:pt x="195" y="674"/>
                    </a:cubicBezTo>
                    <a:cubicBezTo>
                      <a:pt x="198" y="665"/>
                      <a:pt x="205" y="652"/>
                      <a:pt x="211" y="644"/>
                    </a:cubicBezTo>
                    <a:cubicBezTo>
                      <a:pt x="210" y="638"/>
                      <a:pt x="212" y="631"/>
                      <a:pt x="209" y="626"/>
                    </a:cubicBezTo>
                    <a:cubicBezTo>
                      <a:pt x="207" y="621"/>
                      <a:pt x="199" y="623"/>
                      <a:pt x="195" y="620"/>
                    </a:cubicBezTo>
                    <a:cubicBezTo>
                      <a:pt x="185" y="612"/>
                      <a:pt x="173" y="606"/>
                      <a:pt x="165" y="596"/>
                    </a:cubicBezTo>
                    <a:cubicBezTo>
                      <a:pt x="146" y="573"/>
                      <a:pt x="123" y="552"/>
                      <a:pt x="99" y="534"/>
                    </a:cubicBezTo>
                    <a:cubicBezTo>
                      <a:pt x="87" y="525"/>
                      <a:pt x="72" y="517"/>
                      <a:pt x="61" y="506"/>
                    </a:cubicBezTo>
                    <a:cubicBezTo>
                      <a:pt x="49" y="494"/>
                      <a:pt x="37" y="480"/>
                      <a:pt x="23" y="470"/>
                    </a:cubicBezTo>
                    <a:cubicBezTo>
                      <a:pt x="13" y="456"/>
                      <a:pt x="10" y="451"/>
                      <a:pt x="7" y="434"/>
                    </a:cubicBezTo>
                    <a:cubicBezTo>
                      <a:pt x="6" y="421"/>
                      <a:pt x="7" y="408"/>
                      <a:pt x="5" y="396"/>
                    </a:cubicBezTo>
                    <a:cubicBezTo>
                      <a:pt x="5" y="394"/>
                      <a:pt x="0" y="391"/>
                      <a:pt x="1" y="392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4" name="Полилиния 32"/>
              <p:cNvSpPr>
                <a:spLocks/>
              </p:cNvSpPr>
              <p:nvPr/>
            </p:nvSpPr>
            <p:spPr bwMode="ltGray">
              <a:xfrm rot="828663">
                <a:off x="242" y="3404"/>
                <a:ext cx="132" cy="16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5" name="Полилиния 33"/>
              <p:cNvSpPr>
                <a:spLocks/>
              </p:cNvSpPr>
              <p:nvPr/>
            </p:nvSpPr>
            <p:spPr bwMode="ltGray">
              <a:xfrm rot="828663">
                <a:off x="266" y="3592"/>
                <a:ext cx="66" cy="43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6" name="Полилиния 34"/>
              <p:cNvSpPr>
                <a:spLocks/>
              </p:cNvSpPr>
              <p:nvPr/>
            </p:nvSpPr>
            <p:spPr bwMode="ltGray">
              <a:xfrm>
                <a:off x="11" y="4110"/>
                <a:ext cx="118" cy="209"/>
              </a:xfrm>
              <a:custGeom>
                <a:avLst/>
                <a:gdLst>
                  <a:gd name="T0" fmla="*/ 0 w 118"/>
                  <a:gd name="T1" fmla="*/ 0 h 209"/>
                  <a:gd name="T2" fmla="*/ 6 w 118"/>
                  <a:gd name="T3" fmla="*/ 8 h 209"/>
                  <a:gd name="T4" fmla="*/ 15 w 118"/>
                  <a:gd name="T5" fmla="*/ 19 h 209"/>
                  <a:gd name="T6" fmla="*/ 26 w 118"/>
                  <a:gd name="T7" fmla="*/ 33 h 209"/>
                  <a:gd name="T8" fmla="*/ 38 w 118"/>
                  <a:gd name="T9" fmla="*/ 51 h 209"/>
                  <a:gd name="T10" fmla="*/ 54 w 118"/>
                  <a:gd name="T11" fmla="*/ 72 h 209"/>
                  <a:gd name="T12" fmla="*/ 67 w 118"/>
                  <a:gd name="T13" fmla="*/ 94 h 209"/>
                  <a:gd name="T14" fmla="*/ 79 w 118"/>
                  <a:gd name="T15" fmla="*/ 119 h 209"/>
                  <a:gd name="T16" fmla="*/ 87 w 118"/>
                  <a:gd name="T17" fmla="*/ 146 h 209"/>
                  <a:gd name="T18" fmla="*/ 94 w 118"/>
                  <a:gd name="T19" fmla="*/ 175 h 209"/>
                  <a:gd name="T20" fmla="*/ 91 w 118"/>
                  <a:gd name="T21" fmla="*/ 209 h 209"/>
                  <a:gd name="T22" fmla="*/ 118 w 118"/>
                  <a:gd name="T23" fmla="*/ 209 h 209"/>
                  <a:gd name="T24" fmla="*/ 117 w 118"/>
                  <a:gd name="T25" fmla="*/ 177 h 209"/>
                  <a:gd name="T26" fmla="*/ 104 w 118"/>
                  <a:gd name="T27" fmla="*/ 119 h 209"/>
                  <a:gd name="T28" fmla="*/ 82 w 118"/>
                  <a:gd name="T29" fmla="*/ 69 h 209"/>
                  <a:gd name="T30" fmla="*/ 47 w 118"/>
                  <a:gd name="T31" fmla="*/ 27 h 209"/>
                  <a:gd name="T32" fmla="*/ 0 w 118"/>
                  <a:gd name="T33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8" h="209">
                    <a:moveTo>
                      <a:pt x="0" y="0"/>
                    </a:moveTo>
                    <a:lnTo>
                      <a:pt x="6" y="8"/>
                    </a:lnTo>
                    <a:lnTo>
                      <a:pt x="15" y="19"/>
                    </a:lnTo>
                    <a:lnTo>
                      <a:pt x="26" y="33"/>
                    </a:lnTo>
                    <a:lnTo>
                      <a:pt x="38" y="51"/>
                    </a:lnTo>
                    <a:lnTo>
                      <a:pt x="54" y="72"/>
                    </a:lnTo>
                    <a:lnTo>
                      <a:pt x="67" y="94"/>
                    </a:lnTo>
                    <a:lnTo>
                      <a:pt x="79" y="119"/>
                    </a:lnTo>
                    <a:lnTo>
                      <a:pt x="87" y="146"/>
                    </a:lnTo>
                    <a:lnTo>
                      <a:pt x="94" y="175"/>
                    </a:lnTo>
                    <a:lnTo>
                      <a:pt x="91" y="209"/>
                    </a:lnTo>
                    <a:lnTo>
                      <a:pt x="118" y="209"/>
                    </a:lnTo>
                    <a:lnTo>
                      <a:pt x="117" y="177"/>
                    </a:lnTo>
                    <a:lnTo>
                      <a:pt x="104" y="119"/>
                    </a:lnTo>
                    <a:lnTo>
                      <a:pt x="82" y="69"/>
                    </a:lnTo>
                    <a:lnTo>
                      <a:pt x="4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7" name="Полилиния 35"/>
              <p:cNvSpPr>
                <a:spLocks/>
              </p:cNvSpPr>
              <p:nvPr/>
            </p:nvSpPr>
            <p:spPr bwMode="ltGray">
              <a:xfrm>
                <a:off x="0" y="3968"/>
                <a:ext cx="130" cy="128"/>
              </a:xfrm>
              <a:custGeom>
                <a:avLst/>
                <a:gdLst>
                  <a:gd name="T0" fmla="*/ 103 w 130"/>
                  <a:gd name="T1" fmla="*/ 0 h 128"/>
                  <a:gd name="T2" fmla="*/ 130 w 130"/>
                  <a:gd name="T3" fmla="*/ 128 h 128"/>
                  <a:gd name="T4" fmla="*/ 125 w 130"/>
                  <a:gd name="T5" fmla="*/ 126 h 128"/>
                  <a:gd name="T6" fmla="*/ 111 w 130"/>
                  <a:gd name="T7" fmla="*/ 121 h 128"/>
                  <a:gd name="T8" fmla="*/ 92 w 130"/>
                  <a:gd name="T9" fmla="*/ 111 h 128"/>
                  <a:gd name="T10" fmla="*/ 68 w 130"/>
                  <a:gd name="T11" fmla="*/ 103 h 128"/>
                  <a:gd name="T12" fmla="*/ 41 w 130"/>
                  <a:gd name="T13" fmla="*/ 94 h 128"/>
                  <a:gd name="T14" fmla="*/ 19 w 130"/>
                  <a:gd name="T15" fmla="*/ 90 h 128"/>
                  <a:gd name="T16" fmla="*/ 0 w 130"/>
                  <a:gd name="T17" fmla="*/ 93 h 128"/>
                  <a:gd name="T18" fmla="*/ 0 w 130"/>
                  <a:gd name="T19" fmla="*/ 72 h 128"/>
                  <a:gd name="T20" fmla="*/ 12 w 130"/>
                  <a:gd name="T21" fmla="*/ 70 h 128"/>
                  <a:gd name="T22" fmla="*/ 24 w 130"/>
                  <a:gd name="T23" fmla="*/ 66 h 128"/>
                  <a:gd name="T24" fmla="*/ 38 w 130"/>
                  <a:gd name="T25" fmla="*/ 66 h 128"/>
                  <a:gd name="T26" fmla="*/ 51 w 130"/>
                  <a:gd name="T27" fmla="*/ 67 h 128"/>
                  <a:gd name="T28" fmla="*/ 65 w 130"/>
                  <a:gd name="T29" fmla="*/ 70 h 128"/>
                  <a:gd name="T30" fmla="*/ 78 w 130"/>
                  <a:gd name="T31" fmla="*/ 78 h 128"/>
                  <a:gd name="T32" fmla="*/ 81 w 130"/>
                  <a:gd name="T33" fmla="*/ 74 h 128"/>
                  <a:gd name="T34" fmla="*/ 81 w 130"/>
                  <a:gd name="T35" fmla="*/ 58 h 128"/>
                  <a:gd name="T36" fmla="*/ 82 w 130"/>
                  <a:gd name="T37" fmla="*/ 37 h 128"/>
                  <a:gd name="T38" fmla="*/ 82 w 130"/>
                  <a:gd name="T39" fmla="*/ 29 h 128"/>
                  <a:gd name="T40" fmla="*/ 80 w 130"/>
                  <a:gd name="T41" fmla="*/ 29 h 128"/>
                  <a:gd name="T42" fmla="*/ 77 w 130"/>
                  <a:gd name="T43" fmla="*/ 27 h 128"/>
                  <a:gd name="T44" fmla="*/ 76 w 130"/>
                  <a:gd name="T45" fmla="*/ 22 h 128"/>
                  <a:gd name="T46" fmla="*/ 75 w 130"/>
                  <a:gd name="T47" fmla="*/ 19 h 128"/>
                  <a:gd name="T48" fmla="*/ 76 w 130"/>
                  <a:gd name="T49" fmla="*/ 15 h 128"/>
                  <a:gd name="T50" fmla="*/ 79 w 130"/>
                  <a:gd name="T51" fmla="*/ 10 h 128"/>
                  <a:gd name="T52" fmla="*/ 89 w 130"/>
                  <a:gd name="T53" fmla="*/ 6 h 128"/>
                  <a:gd name="T54" fmla="*/ 103 w 130"/>
                  <a:gd name="T5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0" h="128">
                    <a:moveTo>
                      <a:pt x="103" y="0"/>
                    </a:moveTo>
                    <a:lnTo>
                      <a:pt x="130" y="128"/>
                    </a:lnTo>
                    <a:lnTo>
                      <a:pt x="125" y="126"/>
                    </a:lnTo>
                    <a:lnTo>
                      <a:pt x="111" y="121"/>
                    </a:lnTo>
                    <a:lnTo>
                      <a:pt x="92" y="111"/>
                    </a:lnTo>
                    <a:lnTo>
                      <a:pt x="68" y="103"/>
                    </a:lnTo>
                    <a:lnTo>
                      <a:pt x="41" y="94"/>
                    </a:lnTo>
                    <a:lnTo>
                      <a:pt x="19" y="90"/>
                    </a:lnTo>
                    <a:lnTo>
                      <a:pt x="0" y="93"/>
                    </a:lnTo>
                    <a:lnTo>
                      <a:pt x="0" y="72"/>
                    </a:lnTo>
                    <a:lnTo>
                      <a:pt x="12" y="70"/>
                    </a:lnTo>
                    <a:lnTo>
                      <a:pt x="24" y="66"/>
                    </a:lnTo>
                    <a:lnTo>
                      <a:pt x="38" y="66"/>
                    </a:lnTo>
                    <a:lnTo>
                      <a:pt x="51" y="67"/>
                    </a:lnTo>
                    <a:lnTo>
                      <a:pt x="65" y="70"/>
                    </a:lnTo>
                    <a:lnTo>
                      <a:pt x="78" y="78"/>
                    </a:lnTo>
                    <a:lnTo>
                      <a:pt x="81" y="74"/>
                    </a:lnTo>
                    <a:lnTo>
                      <a:pt x="81" y="58"/>
                    </a:lnTo>
                    <a:lnTo>
                      <a:pt x="82" y="37"/>
                    </a:lnTo>
                    <a:lnTo>
                      <a:pt x="82" y="29"/>
                    </a:lnTo>
                    <a:lnTo>
                      <a:pt x="80" y="29"/>
                    </a:lnTo>
                    <a:lnTo>
                      <a:pt x="77" y="27"/>
                    </a:lnTo>
                    <a:lnTo>
                      <a:pt x="76" y="22"/>
                    </a:lnTo>
                    <a:lnTo>
                      <a:pt x="75" y="19"/>
                    </a:lnTo>
                    <a:lnTo>
                      <a:pt x="76" y="15"/>
                    </a:lnTo>
                    <a:lnTo>
                      <a:pt x="79" y="10"/>
                    </a:lnTo>
                    <a:lnTo>
                      <a:pt x="89" y="6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8" name="Полилиния 36"/>
              <p:cNvSpPr>
                <a:spLocks/>
              </p:cNvSpPr>
              <p:nvPr/>
            </p:nvSpPr>
            <p:spPr bwMode="ltGray">
              <a:xfrm>
                <a:off x="0" y="3949"/>
                <a:ext cx="47" cy="86"/>
              </a:xfrm>
              <a:custGeom>
                <a:avLst/>
                <a:gdLst>
                  <a:gd name="T0" fmla="*/ 37 w 47"/>
                  <a:gd name="T1" fmla="*/ 0 h 86"/>
                  <a:gd name="T2" fmla="*/ 15 w 47"/>
                  <a:gd name="T3" fmla="*/ 37 h 86"/>
                  <a:gd name="T4" fmla="*/ 0 w 47"/>
                  <a:gd name="T5" fmla="*/ 59 h 86"/>
                  <a:gd name="T6" fmla="*/ 0 w 47"/>
                  <a:gd name="T7" fmla="*/ 86 h 86"/>
                  <a:gd name="T8" fmla="*/ 8 w 47"/>
                  <a:gd name="T9" fmla="*/ 82 h 86"/>
                  <a:gd name="T10" fmla="*/ 20 w 47"/>
                  <a:gd name="T11" fmla="*/ 73 h 86"/>
                  <a:gd name="T12" fmla="*/ 33 w 47"/>
                  <a:gd name="T13" fmla="*/ 63 h 86"/>
                  <a:gd name="T14" fmla="*/ 42 w 47"/>
                  <a:gd name="T15" fmla="*/ 51 h 86"/>
                  <a:gd name="T16" fmla="*/ 47 w 47"/>
                  <a:gd name="T17" fmla="*/ 36 h 86"/>
                  <a:gd name="T18" fmla="*/ 46 w 47"/>
                  <a:gd name="T19" fmla="*/ 19 h 86"/>
                  <a:gd name="T20" fmla="*/ 37 w 47"/>
                  <a:gd name="T2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86">
                    <a:moveTo>
                      <a:pt x="37" y="0"/>
                    </a:moveTo>
                    <a:lnTo>
                      <a:pt x="15" y="37"/>
                    </a:lnTo>
                    <a:lnTo>
                      <a:pt x="0" y="59"/>
                    </a:lnTo>
                    <a:lnTo>
                      <a:pt x="0" y="86"/>
                    </a:lnTo>
                    <a:lnTo>
                      <a:pt x="8" y="82"/>
                    </a:lnTo>
                    <a:lnTo>
                      <a:pt x="20" y="73"/>
                    </a:lnTo>
                    <a:lnTo>
                      <a:pt x="33" y="63"/>
                    </a:lnTo>
                    <a:lnTo>
                      <a:pt x="42" y="51"/>
                    </a:lnTo>
                    <a:lnTo>
                      <a:pt x="47" y="36"/>
                    </a:lnTo>
                    <a:lnTo>
                      <a:pt x="46" y="19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9" name="Полилиния 37"/>
              <p:cNvSpPr>
                <a:spLocks/>
              </p:cNvSpPr>
              <p:nvPr/>
            </p:nvSpPr>
            <p:spPr bwMode="ltGray">
              <a:xfrm>
                <a:off x="0" y="3239"/>
                <a:ext cx="497" cy="740"/>
              </a:xfrm>
              <a:custGeom>
                <a:avLst/>
                <a:gdLst>
                  <a:gd name="T0" fmla="*/ 0 w 497"/>
                  <a:gd name="T1" fmla="*/ 13 h 740"/>
                  <a:gd name="T2" fmla="*/ 41 w 497"/>
                  <a:gd name="T3" fmla="*/ 4 h 740"/>
                  <a:gd name="T4" fmla="*/ 101 w 497"/>
                  <a:gd name="T5" fmla="*/ 0 h 740"/>
                  <a:gd name="T6" fmla="*/ 170 w 497"/>
                  <a:gd name="T7" fmla="*/ 4 h 740"/>
                  <a:gd name="T8" fmla="*/ 248 w 497"/>
                  <a:gd name="T9" fmla="*/ 21 h 740"/>
                  <a:gd name="T10" fmla="*/ 323 w 497"/>
                  <a:gd name="T11" fmla="*/ 50 h 740"/>
                  <a:gd name="T12" fmla="*/ 382 w 497"/>
                  <a:gd name="T13" fmla="*/ 90 h 740"/>
                  <a:gd name="T14" fmla="*/ 428 w 497"/>
                  <a:gd name="T15" fmla="*/ 141 h 740"/>
                  <a:gd name="T16" fmla="*/ 463 w 497"/>
                  <a:gd name="T17" fmla="*/ 199 h 740"/>
                  <a:gd name="T18" fmla="*/ 485 w 497"/>
                  <a:gd name="T19" fmla="*/ 262 h 740"/>
                  <a:gd name="T20" fmla="*/ 496 w 497"/>
                  <a:gd name="T21" fmla="*/ 327 h 740"/>
                  <a:gd name="T22" fmla="*/ 497 w 497"/>
                  <a:gd name="T23" fmla="*/ 396 h 740"/>
                  <a:gd name="T24" fmla="*/ 487 w 497"/>
                  <a:gd name="T25" fmla="*/ 462 h 740"/>
                  <a:gd name="T26" fmla="*/ 470 w 497"/>
                  <a:gd name="T27" fmla="*/ 527 h 740"/>
                  <a:gd name="T28" fmla="*/ 443 w 497"/>
                  <a:gd name="T29" fmla="*/ 586 h 740"/>
                  <a:gd name="T30" fmla="*/ 406 w 497"/>
                  <a:gd name="T31" fmla="*/ 639 h 740"/>
                  <a:gd name="T32" fmla="*/ 364 w 497"/>
                  <a:gd name="T33" fmla="*/ 683 h 740"/>
                  <a:gd name="T34" fmla="*/ 315 w 497"/>
                  <a:gd name="T35" fmla="*/ 715 h 740"/>
                  <a:gd name="T36" fmla="*/ 259 w 497"/>
                  <a:gd name="T37" fmla="*/ 736 h 740"/>
                  <a:gd name="T38" fmla="*/ 198 w 497"/>
                  <a:gd name="T39" fmla="*/ 740 h 740"/>
                  <a:gd name="T40" fmla="*/ 131 w 497"/>
                  <a:gd name="T41" fmla="*/ 727 h 740"/>
                  <a:gd name="T42" fmla="*/ 167 w 497"/>
                  <a:gd name="T43" fmla="*/ 728 h 740"/>
                  <a:gd name="T44" fmla="*/ 204 w 497"/>
                  <a:gd name="T45" fmla="*/ 718 h 740"/>
                  <a:gd name="T46" fmla="*/ 238 w 497"/>
                  <a:gd name="T47" fmla="*/ 700 h 740"/>
                  <a:gd name="T48" fmla="*/ 272 w 497"/>
                  <a:gd name="T49" fmla="*/ 670 h 740"/>
                  <a:gd name="T50" fmla="*/ 304 w 497"/>
                  <a:gd name="T51" fmla="*/ 635 h 740"/>
                  <a:gd name="T52" fmla="*/ 333 w 497"/>
                  <a:gd name="T53" fmla="*/ 594 h 740"/>
                  <a:gd name="T54" fmla="*/ 358 w 497"/>
                  <a:gd name="T55" fmla="*/ 549 h 740"/>
                  <a:gd name="T56" fmla="*/ 381 w 497"/>
                  <a:gd name="T57" fmla="*/ 500 h 740"/>
                  <a:gd name="T58" fmla="*/ 396 w 497"/>
                  <a:gd name="T59" fmla="*/ 449 h 740"/>
                  <a:gd name="T60" fmla="*/ 408 w 497"/>
                  <a:gd name="T61" fmla="*/ 397 h 740"/>
                  <a:gd name="T62" fmla="*/ 414 w 497"/>
                  <a:gd name="T63" fmla="*/ 346 h 740"/>
                  <a:gd name="T64" fmla="*/ 412 w 497"/>
                  <a:gd name="T65" fmla="*/ 296 h 740"/>
                  <a:gd name="T66" fmla="*/ 402 w 497"/>
                  <a:gd name="T67" fmla="*/ 251 h 740"/>
                  <a:gd name="T68" fmla="*/ 384 w 497"/>
                  <a:gd name="T69" fmla="*/ 208 h 740"/>
                  <a:gd name="T70" fmla="*/ 357 w 497"/>
                  <a:gd name="T71" fmla="*/ 172 h 740"/>
                  <a:gd name="T72" fmla="*/ 320 w 497"/>
                  <a:gd name="T73" fmla="*/ 142 h 740"/>
                  <a:gd name="T74" fmla="*/ 260 w 497"/>
                  <a:gd name="T75" fmla="*/ 107 h 740"/>
                  <a:gd name="T76" fmla="*/ 203 w 497"/>
                  <a:gd name="T77" fmla="*/ 82 h 740"/>
                  <a:gd name="T78" fmla="*/ 154 w 497"/>
                  <a:gd name="T79" fmla="*/ 65 h 740"/>
                  <a:gd name="T80" fmla="*/ 108 w 497"/>
                  <a:gd name="T81" fmla="*/ 56 h 740"/>
                  <a:gd name="T82" fmla="*/ 68 w 497"/>
                  <a:gd name="T83" fmla="*/ 55 h 740"/>
                  <a:gd name="T84" fmla="*/ 32 w 497"/>
                  <a:gd name="T85" fmla="*/ 61 h 740"/>
                  <a:gd name="T86" fmla="*/ 0 w 497"/>
                  <a:gd name="T87" fmla="*/ 70 h 740"/>
                  <a:gd name="T88" fmla="*/ 0 w 497"/>
                  <a:gd name="T89" fmla="*/ 13 h 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97" h="740">
                    <a:moveTo>
                      <a:pt x="0" y="13"/>
                    </a:moveTo>
                    <a:lnTo>
                      <a:pt x="41" y="4"/>
                    </a:lnTo>
                    <a:lnTo>
                      <a:pt x="101" y="0"/>
                    </a:lnTo>
                    <a:lnTo>
                      <a:pt x="170" y="4"/>
                    </a:lnTo>
                    <a:lnTo>
                      <a:pt x="248" y="21"/>
                    </a:lnTo>
                    <a:lnTo>
                      <a:pt x="323" y="50"/>
                    </a:lnTo>
                    <a:lnTo>
                      <a:pt x="382" y="90"/>
                    </a:lnTo>
                    <a:lnTo>
                      <a:pt x="428" y="141"/>
                    </a:lnTo>
                    <a:lnTo>
                      <a:pt x="463" y="199"/>
                    </a:lnTo>
                    <a:lnTo>
                      <a:pt x="485" y="262"/>
                    </a:lnTo>
                    <a:lnTo>
                      <a:pt x="496" y="327"/>
                    </a:lnTo>
                    <a:lnTo>
                      <a:pt x="497" y="396"/>
                    </a:lnTo>
                    <a:lnTo>
                      <a:pt x="487" y="462"/>
                    </a:lnTo>
                    <a:lnTo>
                      <a:pt x="470" y="527"/>
                    </a:lnTo>
                    <a:lnTo>
                      <a:pt x="443" y="586"/>
                    </a:lnTo>
                    <a:lnTo>
                      <a:pt x="406" y="639"/>
                    </a:lnTo>
                    <a:lnTo>
                      <a:pt x="364" y="683"/>
                    </a:lnTo>
                    <a:lnTo>
                      <a:pt x="315" y="715"/>
                    </a:lnTo>
                    <a:lnTo>
                      <a:pt x="259" y="736"/>
                    </a:lnTo>
                    <a:lnTo>
                      <a:pt x="198" y="740"/>
                    </a:lnTo>
                    <a:lnTo>
                      <a:pt x="131" y="727"/>
                    </a:lnTo>
                    <a:lnTo>
                      <a:pt x="167" y="728"/>
                    </a:lnTo>
                    <a:lnTo>
                      <a:pt x="204" y="718"/>
                    </a:lnTo>
                    <a:lnTo>
                      <a:pt x="238" y="700"/>
                    </a:lnTo>
                    <a:lnTo>
                      <a:pt x="272" y="670"/>
                    </a:lnTo>
                    <a:lnTo>
                      <a:pt x="304" y="635"/>
                    </a:lnTo>
                    <a:lnTo>
                      <a:pt x="333" y="594"/>
                    </a:lnTo>
                    <a:lnTo>
                      <a:pt x="358" y="549"/>
                    </a:lnTo>
                    <a:lnTo>
                      <a:pt x="381" y="500"/>
                    </a:lnTo>
                    <a:lnTo>
                      <a:pt x="396" y="449"/>
                    </a:lnTo>
                    <a:lnTo>
                      <a:pt x="408" y="397"/>
                    </a:lnTo>
                    <a:lnTo>
                      <a:pt x="414" y="346"/>
                    </a:lnTo>
                    <a:lnTo>
                      <a:pt x="412" y="296"/>
                    </a:lnTo>
                    <a:lnTo>
                      <a:pt x="402" y="251"/>
                    </a:lnTo>
                    <a:lnTo>
                      <a:pt x="384" y="208"/>
                    </a:lnTo>
                    <a:lnTo>
                      <a:pt x="357" y="172"/>
                    </a:lnTo>
                    <a:lnTo>
                      <a:pt x="320" y="142"/>
                    </a:lnTo>
                    <a:lnTo>
                      <a:pt x="260" y="107"/>
                    </a:lnTo>
                    <a:lnTo>
                      <a:pt x="203" y="82"/>
                    </a:lnTo>
                    <a:lnTo>
                      <a:pt x="154" y="65"/>
                    </a:lnTo>
                    <a:lnTo>
                      <a:pt x="108" y="56"/>
                    </a:lnTo>
                    <a:lnTo>
                      <a:pt x="68" y="55"/>
                    </a:lnTo>
                    <a:lnTo>
                      <a:pt x="32" y="61"/>
                    </a:lnTo>
                    <a:lnTo>
                      <a:pt x="0" y="7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0" name="Полилиния 38"/>
              <p:cNvSpPr>
                <a:spLocks/>
              </p:cNvSpPr>
              <p:nvPr/>
            </p:nvSpPr>
            <p:spPr bwMode="ltGray">
              <a:xfrm rot="1584153">
                <a:off x="20" y="410"/>
                <a:ext cx="344" cy="245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1" name="Полилиния 39"/>
              <p:cNvSpPr>
                <a:spLocks/>
              </p:cNvSpPr>
              <p:nvPr/>
            </p:nvSpPr>
            <p:spPr bwMode="ltGray">
              <a:xfrm rot="1584153">
                <a:off x="242" y="756"/>
                <a:ext cx="167" cy="115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2" name="Полилиния 40"/>
              <p:cNvSpPr>
                <a:spLocks/>
              </p:cNvSpPr>
              <p:nvPr/>
            </p:nvSpPr>
            <p:spPr bwMode="ltGray">
              <a:xfrm rot="1584153">
                <a:off x="574" y="286"/>
                <a:ext cx="147" cy="160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3" name="Полилиния 41"/>
              <p:cNvSpPr>
                <a:spLocks/>
              </p:cNvSpPr>
              <p:nvPr/>
            </p:nvSpPr>
            <p:spPr bwMode="ltGray">
              <a:xfrm rot="1584153">
                <a:off x="236" y="721"/>
                <a:ext cx="62" cy="97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4" name="Полилиния 42"/>
              <p:cNvSpPr>
                <a:spLocks/>
              </p:cNvSpPr>
              <p:nvPr/>
            </p:nvSpPr>
            <p:spPr bwMode="ltGray">
              <a:xfrm rot="1584153">
                <a:off x="585" y="466"/>
                <a:ext cx="72" cy="41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5" name="Полилиния 43"/>
              <p:cNvSpPr>
                <a:spLocks/>
              </p:cNvSpPr>
              <p:nvPr/>
            </p:nvSpPr>
            <p:spPr bwMode="ltGray">
              <a:xfrm>
                <a:off x="0" y="886"/>
                <a:ext cx="360" cy="650"/>
              </a:xfrm>
              <a:custGeom>
                <a:avLst/>
                <a:gdLst>
                  <a:gd name="T0" fmla="*/ 264 w 360"/>
                  <a:gd name="T1" fmla="*/ 0 h 650"/>
                  <a:gd name="T2" fmla="*/ 269 w 360"/>
                  <a:gd name="T3" fmla="*/ 9 h 650"/>
                  <a:gd name="T4" fmla="*/ 277 w 360"/>
                  <a:gd name="T5" fmla="*/ 22 h 650"/>
                  <a:gd name="T6" fmla="*/ 286 w 360"/>
                  <a:gd name="T7" fmla="*/ 39 h 650"/>
                  <a:gd name="T8" fmla="*/ 297 w 360"/>
                  <a:gd name="T9" fmla="*/ 58 h 650"/>
                  <a:gd name="T10" fmla="*/ 309 w 360"/>
                  <a:gd name="T11" fmla="*/ 83 h 650"/>
                  <a:gd name="T12" fmla="*/ 319 w 360"/>
                  <a:gd name="T13" fmla="*/ 108 h 650"/>
                  <a:gd name="T14" fmla="*/ 329 w 360"/>
                  <a:gd name="T15" fmla="*/ 136 h 650"/>
                  <a:gd name="T16" fmla="*/ 333 w 360"/>
                  <a:gd name="T17" fmla="*/ 163 h 650"/>
                  <a:gd name="T18" fmla="*/ 336 w 360"/>
                  <a:gd name="T19" fmla="*/ 193 h 650"/>
                  <a:gd name="T20" fmla="*/ 332 w 360"/>
                  <a:gd name="T21" fmla="*/ 223 h 650"/>
                  <a:gd name="T22" fmla="*/ 323 w 360"/>
                  <a:gd name="T23" fmla="*/ 255 h 650"/>
                  <a:gd name="T24" fmla="*/ 310 w 360"/>
                  <a:gd name="T25" fmla="*/ 285 h 650"/>
                  <a:gd name="T26" fmla="*/ 287 w 360"/>
                  <a:gd name="T27" fmla="*/ 315 h 650"/>
                  <a:gd name="T28" fmla="*/ 257 w 360"/>
                  <a:gd name="T29" fmla="*/ 343 h 650"/>
                  <a:gd name="T30" fmla="*/ 218 w 360"/>
                  <a:gd name="T31" fmla="*/ 370 h 650"/>
                  <a:gd name="T32" fmla="*/ 167 w 360"/>
                  <a:gd name="T33" fmla="*/ 396 h 650"/>
                  <a:gd name="T34" fmla="*/ 111 w 360"/>
                  <a:gd name="T35" fmla="*/ 425 h 650"/>
                  <a:gd name="T36" fmla="*/ 69 w 360"/>
                  <a:gd name="T37" fmla="*/ 457 h 650"/>
                  <a:gd name="T38" fmla="*/ 35 w 360"/>
                  <a:gd name="T39" fmla="*/ 490 h 650"/>
                  <a:gd name="T40" fmla="*/ 12 w 360"/>
                  <a:gd name="T41" fmla="*/ 526 h 650"/>
                  <a:gd name="T42" fmla="*/ 0 w 360"/>
                  <a:gd name="T43" fmla="*/ 553 h 650"/>
                  <a:gd name="T44" fmla="*/ 0 w 360"/>
                  <a:gd name="T45" fmla="*/ 650 h 650"/>
                  <a:gd name="T46" fmla="*/ 6 w 360"/>
                  <a:gd name="T47" fmla="*/ 628 h 650"/>
                  <a:gd name="T48" fmla="*/ 19 w 360"/>
                  <a:gd name="T49" fmla="*/ 594 h 650"/>
                  <a:gd name="T50" fmla="*/ 43 w 360"/>
                  <a:gd name="T51" fmla="*/ 551 h 650"/>
                  <a:gd name="T52" fmla="*/ 76 w 360"/>
                  <a:gd name="T53" fmla="*/ 503 h 650"/>
                  <a:gd name="T54" fmla="*/ 125 w 360"/>
                  <a:gd name="T55" fmla="*/ 454 h 650"/>
                  <a:gd name="T56" fmla="*/ 190 w 360"/>
                  <a:gd name="T57" fmla="*/ 408 h 650"/>
                  <a:gd name="T58" fmla="*/ 275 w 360"/>
                  <a:gd name="T59" fmla="*/ 365 h 650"/>
                  <a:gd name="T60" fmla="*/ 308 w 360"/>
                  <a:gd name="T61" fmla="*/ 342 h 650"/>
                  <a:gd name="T62" fmla="*/ 335 w 360"/>
                  <a:gd name="T63" fmla="*/ 305 h 650"/>
                  <a:gd name="T64" fmla="*/ 352 w 360"/>
                  <a:gd name="T65" fmla="*/ 255 h 650"/>
                  <a:gd name="T66" fmla="*/ 360 w 360"/>
                  <a:gd name="T67" fmla="*/ 201 h 650"/>
                  <a:gd name="T68" fmla="*/ 356 w 360"/>
                  <a:gd name="T69" fmla="*/ 144 h 650"/>
                  <a:gd name="T70" fmla="*/ 341 w 360"/>
                  <a:gd name="T71" fmla="*/ 88 h 650"/>
                  <a:gd name="T72" fmla="*/ 311 w 360"/>
                  <a:gd name="T73" fmla="*/ 39 h 650"/>
                  <a:gd name="T74" fmla="*/ 264 w 360"/>
                  <a:gd name="T75" fmla="*/ 0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0" h="650">
                    <a:moveTo>
                      <a:pt x="264" y="0"/>
                    </a:moveTo>
                    <a:lnTo>
                      <a:pt x="269" y="9"/>
                    </a:lnTo>
                    <a:lnTo>
                      <a:pt x="277" y="22"/>
                    </a:lnTo>
                    <a:lnTo>
                      <a:pt x="286" y="39"/>
                    </a:lnTo>
                    <a:lnTo>
                      <a:pt x="297" y="58"/>
                    </a:lnTo>
                    <a:lnTo>
                      <a:pt x="309" y="83"/>
                    </a:lnTo>
                    <a:lnTo>
                      <a:pt x="319" y="108"/>
                    </a:lnTo>
                    <a:lnTo>
                      <a:pt x="329" y="136"/>
                    </a:lnTo>
                    <a:lnTo>
                      <a:pt x="333" y="163"/>
                    </a:lnTo>
                    <a:lnTo>
                      <a:pt x="336" y="193"/>
                    </a:lnTo>
                    <a:lnTo>
                      <a:pt x="332" y="223"/>
                    </a:lnTo>
                    <a:lnTo>
                      <a:pt x="323" y="255"/>
                    </a:lnTo>
                    <a:lnTo>
                      <a:pt x="310" y="285"/>
                    </a:lnTo>
                    <a:lnTo>
                      <a:pt x="287" y="315"/>
                    </a:lnTo>
                    <a:lnTo>
                      <a:pt x="257" y="343"/>
                    </a:lnTo>
                    <a:lnTo>
                      <a:pt x="218" y="370"/>
                    </a:lnTo>
                    <a:lnTo>
                      <a:pt x="167" y="396"/>
                    </a:lnTo>
                    <a:lnTo>
                      <a:pt x="111" y="425"/>
                    </a:lnTo>
                    <a:lnTo>
                      <a:pt x="69" y="457"/>
                    </a:lnTo>
                    <a:lnTo>
                      <a:pt x="35" y="490"/>
                    </a:lnTo>
                    <a:lnTo>
                      <a:pt x="12" y="526"/>
                    </a:lnTo>
                    <a:lnTo>
                      <a:pt x="0" y="553"/>
                    </a:lnTo>
                    <a:lnTo>
                      <a:pt x="0" y="650"/>
                    </a:lnTo>
                    <a:lnTo>
                      <a:pt x="6" y="628"/>
                    </a:lnTo>
                    <a:lnTo>
                      <a:pt x="19" y="594"/>
                    </a:lnTo>
                    <a:lnTo>
                      <a:pt x="43" y="551"/>
                    </a:lnTo>
                    <a:lnTo>
                      <a:pt x="76" y="503"/>
                    </a:lnTo>
                    <a:lnTo>
                      <a:pt x="125" y="454"/>
                    </a:lnTo>
                    <a:lnTo>
                      <a:pt x="190" y="408"/>
                    </a:lnTo>
                    <a:lnTo>
                      <a:pt x="275" y="365"/>
                    </a:lnTo>
                    <a:lnTo>
                      <a:pt x="308" y="342"/>
                    </a:lnTo>
                    <a:lnTo>
                      <a:pt x="335" y="305"/>
                    </a:lnTo>
                    <a:lnTo>
                      <a:pt x="352" y="255"/>
                    </a:lnTo>
                    <a:lnTo>
                      <a:pt x="360" y="201"/>
                    </a:lnTo>
                    <a:lnTo>
                      <a:pt x="356" y="144"/>
                    </a:lnTo>
                    <a:lnTo>
                      <a:pt x="341" y="88"/>
                    </a:lnTo>
                    <a:lnTo>
                      <a:pt x="311" y="39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6" name="Полилиния 44"/>
              <p:cNvSpPr>
                <a:spLocks/>
              </p:cNvSpPr>
              <p:nvPr/>
            </p:nvSpPr>
            <p:spPr bwMode="ltGray">
              <a:xfrm rot="1584153">
                <a:off x="56" y="84"/>
                <a:ext cx="804" cy="686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C8A7FA71-427A-4911-962C-028F905C1A78}" type="datetime1">
              <a:rPr lang="ru-RU" noProof="0" smtClean="0"/>
              <a:t>25.11.2021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5588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9796" y="188641"/>
            <a:ext cx="11353367" cy="936103"/>
          </a:xfrm>
        </p:spPr>
        <p:txBody>
          <a:bodyPr rtlCol="0"/>
          <a:lstStyle/>
          <a:p>
            <a:pPr rtl="0"/>
            <a:r>
              <a:rPr lang="ru-RU" b="1" smtClean="0"/>
              <a:t>Тема </a:t>
            </a:r>
            <a:r>
              <a:rPr lang="ru-RU" b="1" smtClean="0"/>
              <a:t>6. </a:t>
            </a:r>
            <a:r>
              <a:rPr lang="ru-RU" b="1" dirty="0" smtClean="0"/>
              <a:t>Командная динамика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7988" y="2060848"/>
            <a:ext cx="7516442" cy="3456384"/>
          </a:xfrm>
        </p:spPr>
        <p:txBody>
          <a:bodyPr rtlCol="0">
            <a:noAutofit/>
          </a:bodyPr>
          <a:lstStyle/>
          <a:p>
            <a:pPr marL="514350" indent="-514350" algn="l" rtl="0">
              <a:buAutoNum type="arabicPeriod"/>
            </a:pPr>
            <a:r>
              <a:rPr lang="ru-RU" sz="3600" dirty="0" smtClean="0"/>
              <a:t>Понятие групповой динамики</a:t>
            </a:r>
          </a:p>
          <a:p>
            <a:pPr marL="514350" indent="-514350" algn="l">
              <a:buAutoNum type="arabicPeriod"/>
            </a:pPr>
            <a:r>
              <a:rPr lang="ru-RU" sz="3600" dirty="0" smtClean="0"/>
              <a:t>Модель </a:t>
            </a:r>
            <a:r>
              <a:rPr lang="ru-RU" sz="3600" dirty="0" err="1"/>
              <a:t>Дрекслера</a:t>
            </a:r>
            <a:r>
              <a:rPr lang="ru-RU" sz="3600" dirty="0"/>
              <a:t> – </a:t>
            </a:r>
            <a:r>
              <a:rPr lang="ru-RU" sz="3600" dirty="0" err="1" smtClean="0"/>
              <a:t>Сиббета</a:t>
            </a:r>
            <a:endParaRPr lang="ru-RU" sz="3600" dirty="0" smtClean="0"/>
          </a:p>
          <a:p>
            <a:pPr marL="514350" indent="-514350" algn="l">
              <a:buAutoNum type="arabicPeriod"/>
            </a:pPr>
            <a:r>
              <a:rPr lang="ru-RU" sz="3600" dirty="0" smtClean="0"/>
              <a:t>Модель </a:t>
            </a:r>
            <a:r>
              <a:rPr lang="ru-RU" sz="3600" dirty="0"/>
              <a:t>спиральной динамики </a:t>
            </a:r>
            <a:r>
              <a:rPr lang="ru-RU" sz="3600" dirty="0" err="1" smtClean="0"/>
              <a:t>Грейвза</a:t>
            </a:r>
            <a:endParaRPr lang="ru-RU" sz="3600" dirty="0" smtClean="0"/>
          </a:p>
          <a:p>
            <a:pPr marL="514350" indent="-514350" algn="l">
              <a:buAutoNum type="arabicPeriod"/>
            </a:pPr>
            <a:r>
              <a:rPr lang="ru-RU" sz="3600" dirty="0" smtClean="0"/>
              <a:t>Виды команд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0497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7868" y="44624"/>
            <a:ext cx="10945216" cy="370879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Таблица </a:t>
            </a:r>
            <a:r>
              <a:rPr lang="ru-RU" sz="2400" dirty="0" smtClean="0"/>
              <a:t>1 </a:t>
            </a:r>
            <a:r>
              <a:rPr lang="ru-RU" sz="2400" dirty="0"/>
              <a:t>– Фазы формирования команды модели </a:t>
            </a:r>
            <a:r>
              <a:rPr lang="ru-RU" sz="2400" dirty="0" err="1"/>
              <a:t>Дрекслера</a:t>
            </a:r>
            <a:r>
              <a:rPr lang="ru-RU" sz="2400" dirty="0"/>
              <a:t> – </a:t>
            </a:r>
            <a:r>
              <a:rPr lang="ru-RU" sz="2400" dirty="0" err="1"/>
              <a:t>Сиббета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507502"/>
              </p:ext>
            </p:extLst>
          </p:nvPr>
        </p:nvGraphicFramePr>
        <p:xfrm>
          <a:off x="549796" y="548680"/>
          <a:ext cx="11449272" cy="592366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368153">
                  <a:extLst>
                    <a:ext uri="{9D8B030D-6E8A-4147-A177-3AD203B41FA5}">
                      <a16:colId xmlns:a16="http://schemas.microsoft.com/office/drawing/2014/main" val="1714288097"/>
                    </a:ext>
                  </a:extLst>
                </a:gridCol>
                <a:gridCol w="3888431">
                  <a:extLst>
                    <a:ext uri="{9D8B030D-6E8A-4147-A177-3AD203B41FA5}">
                      <a16:colId xmlns:a16="http://schemas.microsoft.com/office/drawing/2014/main" val="205411653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268956733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585241123"/>
                    </a:ext>
                  </a:extLst>
                </a:gridCol>
              </a:tblGrid>
              <a:tr h="203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Фазы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Главный вопрос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Решено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Не решено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extLst>
                  <a:ext uri="{0D108BD9-81ED-4DB2-BD59-A6C34878D82A}">
                    <a16:rowId xmlns:a16="http://schemas.microsoft.com/office/drawing/2014/main" val="2169056222"/>
                  </a:ext>
                </a:extLst>
              </a:tr>
              <a:tr h="17022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Ориентация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Новый член команды часто задает себе вопрос: «Что я здесь делаю?».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Если ответ более-менее ясен и устраивает, человек утверждается в желании начать совместную работу. На начальном этапе его вводят в коллектив и в курс дела, поддерживают, поэтому у него появляется «чувство локтя».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Если ответа нет, человек дезориентирован, робеет, ощущает неуверенность в себе.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extLst>
                  <a:ext uri="{0D108BD9-81ED-4DB2-BD59-A6C34878D82A}">
                    <a16:rowId xmlns:a16="http://schemas.microsoft.com/office/drawing/2014/main" val="3081116485"/>
                  </a:ext>
                </a:extLst>
              </a:tr>
              <a:tr h="19163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Обретение доверия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effectLst/>
                        </a:rPr>
                        <a:t>Все уже ответили себе на вопрос, что делают здесь, и начинают присматриваться к коллегам, чтобы лучше понять их и решить, с кем работать комфортнее всего. «Кто ты?» – главный вопрос фазы.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effectLst/>
                        </a:rPr>
                        <a:t>Если ответ на вопрос «Кто ты?» оказался удовлетворительным для сторон процесса, недоверие преодолевается и отношения переходят в стадию доверительности и надежности.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Осторожность (та, которая мешает действовать), отсутствие доверия и дилетантство – характерные сложности этапа, с которыми предсказуемо столкнутся в своем профессиональном и командном развитии члены команд и руководители.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extLst>
                  <a:ext uri="{0D108BD9-81ED-4DB2-BD59-A6C34878D82A}">
                    <a16:rowId xmlns:a16="http://schemas.microsoft.com/office/drawing/2014/main" val="1364509048"/>
                  </a:ext>
                </a:extLst>
              </a:tr>
              <a:tr h="1775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Уточнение цели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effectLst/>
                        </a:rPr>
                        <a:t>«А что мы делаем?» – весьма своевременный вопрос, не так ли? Как раз здесь он на своем месте. Это </a:t>
                      </a:r>
                      <a:r>
                        <a:rPr lang="ru-RU" sz="1400" dirty="0" smtClean="0">
                          <a:effectLst/>
                        </a:rPr>
                        <a:t>к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коллективу </a:t>
                      </a:r>
                      <a:r>
                        <a:rPr lang="ru-RU" sz="1400" dirty="0">
                          <a:effectLst/>
                        </a:rPr>
                        <a:t>приходит осознанность. Сотрудник и команда уже преодолели первичную </a:t>
                      </a:r>
                      <a:r>
                        <a:rPr lang="ru-RU" sz="1400" dirty="0" err="1">
                          <a:effectLst/>
                        </a:rPr>
                        <a:t>дезориентированность</a:t>
                      </a:r>
                      <a:r>
                        <a:rPr lang="ru-RU" sz="1400" dirty="0">
                          <a:effectLst/>
                        </a:rPr>
                        <a:t> и стремятся лучше понять суть своей деятельности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Если ответ найден, появляются ясные цели и общая перспектива.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effectLst/>
                        </a:rPr>
                        <a:t>Если ответ не обнаружен, в коллективе распространяются апатия, скепсис и нездоровая конкуренция.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71" marR="50871" marT="0" marB="0"/>
                </a:tc>
                <a:extLst>
                  <a:ext uri="{0D108BD9-81ED-4DB2-BD59-A6C34878D82A}">
                    <a16:rowId xmlns:a16="http://schemas.microsoft.com/office/drawing/2014/main" val="1084916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61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7868" y="44624"/>
            <a:ext cx="10945216" cy="370879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Таблица </a:t>
            </a:r>
            <a:r>
              <a:rPr lang="ru-RU" sz="2400" dirty="0" smtClean="0"/>
              <a:t>1 </a:t>
            </a:r>
            <a:r>
              <a:rPr lang="ru-RU" sz="2400" dirty="0"/>
              <a:t>– Фазы формирования команды модели </a:t>
            </a:r>
            <a:r>
              <a:rPr lang="ru-RU" sz="2400" dirty="0" err="1"/>
              <a:t>Дрекслера</a:t>
            </a:r>
            <a:r>
              <a:rPr lang="ru-RU" sz="2400" dirty="0"/>
              <a:t> – </a:t>
            </a:r>
            <a:r>
              <a:rPr lang="ru-RU" sz="2400" dirty="0" err="1"/>
              <a:t>Сиббета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249869"/>
              </p:ext>
            </p:extLst>
          </p:nvPr>
        </p:nvGraphicFramePr>
        <p:xfrm>
          <a:off x="405780" y="476672"/>
          <a:ext cx="11377264" cy="6077331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234790973"/>
                    </a:ext>
                  </a:extLst>
                </a:gridCol>
                <a:gridCol w="3489669">
                  <a:extLst>
                    <a:ext uri="{9D8B030D-6E8A-4147-A177-3AD203B41FA5}">
                      <a16:colId xmlns:a16="http://schemas.microsoft.com/office/drawing/2014/main" val="2678749354"/>
                    </a:ext>
                  </a:extLst>
                </a:gridCol>
                <a:gridCol w="2924005">
                  <a:extLst>
                    <a:ext uri="{9D8B030D-6E8A-4147-A177-3AD203B41FA5}">
                      <a16:colId xmlns:a16="http://schemas.microsoft.com/office/drawing/2014/main" val="228399207"/>
                    </a:ext>
                  </a:extLst>
                </a:gridCol>
                <a:gridCol w="3235398">
                  <a:extLst>
                    <a:ext uri="{9D8B030D-6E8A-4147-A177-3AD203B41FA5}">
                      <a16:colId xmlns:a16="http://schemas.microsoft.com/office/drawing/2014/main" val="4208735233"/>
                    </a:ext>
                  </a:extLst>
                </a:gridCol>
              </a:tblGrid>
              <a:tr h="207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Фазы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Главный вопрос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Решено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Не решено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extLst>
                  <a:ext uri="{0D108BD9-81ED-4DB2-BD59-A6C34878D82A}">
                    <a16:rowId xmlns:a16="http://schemas.microsoft.com/office/drawing/2014/main" val="3478254848"/>
                  </a:ext>
                </a:extLst>
              </a:tr>
              <a:tr h="1039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 dirty="0">
                          <a:effectLst/>
                        </a:rPr>
                        <a:t>Обязательность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«Как мы это делаем?». Осознанность подталкивает сотрудников искать слабые места в цепи работы, оптимизировать процессы.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 dirty="0">
                          <a:effectLst/>
                        </a:rPr>
                        <a:t>Если согласие по способу действия достигнуто, роли более-менее распределяются, решения становятся ясными.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Если вопрос остается открытым, в коллективе начинается сопротивление тех, кто стремится к инновациям, и тех, кого устраивает статус-кво.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extLst>
                  <a:ext uri="{0D108BD9-81ED-4DB2-BD59-A6C34878D82A}">
                    <a16:rowId xmlns:a16="http://schemas.microsoft.com/office/drawing/2014/main" val="818825600"/>
                  </a:ext>
                </a:extLst>
              </a:tr>
              <a:tr h="1246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Распределение ролей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«Кто, как, что, когда?» – облако организационных вопросов требует заняться четким распределением ролей.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Если все в команде получили ответы на вопросы «кто, как, что, когда?», процессы становятся понятными, а исполнение дисциплинированным.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Если этого не происходит и ответы не даны, то неизбежны пропуски сроков сдачи, путаница в делах – и конфликты.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extLst>
                  <a:ext uri="{0D108BD9-81ED-4DB2-BD59-A6C34878D82A}">
                    <a16:rowId xmlns:a16="http://schemas.microsoft.com/office/drawing/2014/main" val="2577399439"/>
                  </a:ext>
                </a:extLst>
              </a:tr>
              <a:tr h="1039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Высокая производительность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Если вы можете сказать «Ура!», то вопросов на этом этапе нет. Наконец достигнута высокая производительность.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В рабочем процессе появляются синергия и спонтанная интерактивность.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Если же очень хочется крикнуть «Ура!», но до высокой производительности далеко, дисгармония и сверхнапряжение распространяются в команде.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extLst>
                  <a:ext uri="{0D108BD9-81ED-4DB2-BD59-A6C34878D82A}">
                    <a16:rowId xmlns:a16="http://schemas.microsoft.com/office/drawing/2014/main" val="4089557995"/>
                  </a:ext>
                </a:extLst>
              </a:tr>
              <a:tr h="1039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Обновление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Коллеги столкнутся с необходимостью найти мотивацию и новые цели – ответить себе на вопрос «Зачем продолжать?».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>
                          <a:effectLst/>
                        </a:rPr>
                        <a:t>Если ответ на вопрос благополучно найден, команда укрепляется: совместный досуг и взаимное уважение сплачивают ее еще сильнее.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500" dirty="0">
                          <a:effectLst/>
                        </a:rPr>
                        <a:t>На этом этапе вероятно, что давно работающие сотрудники могут заскучать, погрузиться в рефлексию и пережить срыв.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32" marR="62432" marT="0" marB="0"/>
                </a:tc>
                <a:extLst>
                  <a:ext uri="{0D108BD9-81ED-4DB2-BD59-A6C34878D82A}">
                    <a16:rowId xmlns:a16="http://schemas.microsoft.com/office/drawing/2014/main" val="3452941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13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5148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3. Модель </a:t>
            </a:r>
            <a:r>
              <a:rPr lang="ru-RU" b="1" dirty="0"/>
              <a:t>спиральной динамики </a:t>
            </a:r>
            <a:r>
              <a:rPr lang="ru-RU" b="1" dirty="0" err="1" smtClean="0"/>
              <a:t>Грейвза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1884" y="764704"/>
            <a:ext cx="10441160" cy="568863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настоящее время Спиральная Динамика захватывает живой интерес не только ученых, но и политиков, бизнесменов, педагогов и др., которые находят ее удобным </a:t>
            </a:r>
            <a:r>
              <a:rPr lang="ru-RU" b="1" i="1" dirty="0">
                <a:solidFill>
                  <a:srgbClr val="C00000"/>
                </a:solidFill>
              </a:rPr>
              <a:t>инструментом для анализа и решения многих практических задач</a:t>
            </a:r>
            <a:r>
              <a:rPr lang="ru-RU" dirty="0"/>
              <a:t>, связанных с управлением и обучением </a:t>
            </a:r>
          </a:p>
          <a:p>
            <a:r>
              <a:rPr lang="ru-RU" dirty="0"/>
              <a:t>Надо заметить, что модель не имеет никакого отношения к оценочным суждениям и сравнениям одного уровня с другим по типу «лучше-хуже». Она просто определяет, </a:t>
            </a:r>
            <a:r>
              <a:rPr lang="ru-RU" b="1" i="1" dirty="0">
                <a:solidFill>
                  <a:srgbClr val="C00000"/>
                </a:solidFill>
              </a:rPr>
              <a:t>какая система мышления преобладает</a:t>
            </a:r>
            <a:r>
              <a:rPr lang="ru-RU" dirty="0"/>
              <a:t>.</a:t>
            </a:r>
          </a:p>
          <a:p>
            <a:r>
              <a:rPr lang="ru-RU" dirty="0"/>
              <a:t>Еще одним «родственным» для Спиральной Динамики подходом является </a:t>
            </a:r>
            <a:r>
              <a:rPr lang="ru-RU" dirty="0" err="1"/>
              <a:t>меметика</a:t>
            </a:r>
            <a:r>
              <a:rPr lang="ru-RU" dirty="0"/>
              <a:t>, </a:t>
            </a:r>
            <a:r>
              <a:rPr lang="ru-RU" b="1" i="1" dirty="0">
                <a:solidFill>
                  <a:srgbClr val="C00000"/>
                </a:solidFill>
              </a:rPr>
              <a:t>наука о </a:t>
            </a:r>
            <a:r>
              <a:rPr lang="ru-RU" b="1" i="1" dirty="0" err="1">
                <a:solidFill>
                  <a:srgbClr val="C00000"/>
                </a:solidFill>
              </a:rPr>
              <a:t>мемах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dirty="0"/>
              <a:t>– пакетах идей или информации, которые подобно вирусам передаются от одного ума к другому, от одного сообщества к другому. Спиральная Динамика связывает </a:t>
            </a:r>
            <a:r>
              <a:rPr lang="ru-RU" dirty="0" err="1"/>
              <a:t>мемы</a:t>
            </a:r>
            <a:r>
              <a:rPr lang="ru-RU" dirty="0"/>
              <a:t> с более глубинными силами человеческой природы, которые «притягивают» или «распыляют» </a:t>
            </a:r>
            <a:r>
              <a:rPr lang="ru-RU" dirty="0" err="1"/>
              <a:t>мемы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942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812" y="6309320"/>
            <a:ext cx="11089232" cy="447749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Рисунок </a:t>
            </a:r>
            <a:r>
              <a:rPr lang="ru-RU" sz="2400" dirty="0" smtClean="0"/>
              <a:t>3 </a:t>
            </a:r>
            <a:r>
              <a:rPr lang="ru-RU" sz="2400" dirty="0"/>
              <a:t>– Спиральная Динамика </a:t>
            </a:r>
            <a:r>
              <a:rPr lang="ru-RU" sz="2400" dirty="0" err="1"/>
              <a:t>Клэра</a:t>
            </a:r>
            <a:r>
              <a:rPr lang="ru-RU" sz="2400" dirty="0"/>
              <a:t> </a:t>
            </a:r>
            <a:r>
              <a:rPr lang="ru-RU" sz="2400" dirty="0" err="1"/>
              <a:t>Грэйвза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980" y="116632"/>
            <a:ext cx="8568952" cy="603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3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7908" y="188640"/>
            <a:ext cx="1008112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Состояния и движения по Спирали возникают как результат взаимодействия между Условиями Жизни (исторические условия, физическое расположение,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-социальные проблемы, социально-экономические обстоятельства) и Наборами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Мемов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доступными индивидуальному или коллективному уму (внутренние системы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2084" y="2321875"/>
            <a:ext cx="8496944" cy="19389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правило, эволюционное движение происходит в направлении к более сложным, включающим в себя, «высшим» уровням, хотя в жизни нет никаких гарантий, и иногда наблюдаются регрессии к более низким и менее комплексным структурам.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29916" y="4509120"/>
            <a:ext cx="8856984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indent="450215" algn="just"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 доктора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Грейвза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является открытой, что означает, что новые буквы, цифры и цвета могут быть добавлены по мере того, как будут возникать и становиться очевидными новые уровни психологического существования человеческой природы.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2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7868" y="44624"/>
            <a:ext cx="10945216" cy="370879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Таблица 2</a:t>
            </a:r>
            <a:r>
              <a:rPr lang="ru-RU" sz="2400" dirty="0" smtClean="0"/>
              <a:t> </a:t>
            </a:r>
            <a:r>
              <a:rPr lang="ru-RU" sz="2400" dirty="0"/>
              <a:t>– Содержание модели спиральной динамики </a:t>
            </a:r>
            <a:r>
              <a:rPr lang="ru-RU" sz="2400" dirty="0" err="1"/>
              <a:t>Грейвза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862745"/>
              </p:ext>
            </p:extLst>
          </p:nvPr>
        </p:nvGraphicFramePr>
        <p:xfrm>
          <a:off x="621804" y="476672"/>
          <a:ext cx="11377264" cy="6037832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4249156286"/>
                    </a:ext>
                  </a:extLst>
                </a:gridCol>
                <a:gridCol w="3329811">
                  <a:extLst>
                    <a:ext uri="{9D8B030D-6E8A-4147-A177-3AD203B41FA5}">
                      <a16:colId xmlns:a16="http://schemas.microsoft.com/office/drawing/2014/main" val="3359438033"/>
                    </a:ext>
                  </a:extLst>
                </a:gridCol>
                <a:gridCol w="3197271">
                  <a:extLst>
                    <a:ext uri="{9D8B030D-6E8A-4147-A177-3AD203B41FA5}">
                      <a16:colId xmlns:a16="http://schemas.microsoft.com/office/drawing/2014/main" val="77076629"/>
                    </a:ext>
                  </a:extLst>
                </a:gridCol>
                <a:gridCol w="3410022">
                  <a:extLst>
                    <a:ext uri="{9D8B030D-6E8A-4147-A177-3AD203B41FA5}">
                      <a16:colId xmlns:a16="http://schemas.microsoft.com/office/drawing/2014/main" val="848366754"/>
                    </a:ext>
                  </a:extLst>
                </a:gridCol>
              </a:tblGrid>
              <a:tr h="5958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Мемы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Системы ценностей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Цели «успешного» существования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Уровни способов приспособления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2368013"/>
                  </a:ext>
                </a:extLst>
              </a:tr>
              <a:tr h="1513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Бежевый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состояние природных и биологических нужд; физические ощущения диктуют состояние бытия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 dirty="0">
                          <a:effectLst/>
                        </a:rPr>
                        <a:t>выживание; удовлетворение биогенетических нужд; продолжение рода; удовлетворение инстинктивных желаний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инстинктивный: управляется природными инстинктами и рефлексами; автоматическое существование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4626233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Фиолетовый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угрожающий мир, полный мистических сил и духов, им нужно поклоняться и угождать или усмирять.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область природных духов; почитание предков; защита от вреда; семейные связи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анимистический: согласно традициям или ритуалам группы; племенной; анимистичный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736758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Красный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как в джунглях, где сильный побеждает слабого; природа это нечто, что должно быть завоевано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сила/власть/действие; желание доминировать над другими; контроль; чувственные удовольствия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эгоцентричный: самоутверждение, доминирование, захват, власть; эксплуатация; эгоцентризм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719315"/>
                  </a:ext>
                </a:extLst>
              </a:tr>
              <a:tr h="1513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Синий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все контролируется Высшей Силой,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которые наказывает зло и в конце концов награждает добродетельную жизнь.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стабильность/порядок; послушание во имя будущей награды; значение; цель; определенность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 dirty="0">
                          <a:effectLst/>
                        </a:rPr>
                        <a:t>абсолютистский: послушный верховному руководству; конформизм; чувство вины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8040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37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7868" y="44624"/>
            <a:ext cx="10945216" cy="370879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Таблица 2</a:t>
            </a:r>
            <a:r>
              <a:rPr lang="ru-RU" sz="2400" dirty="0" smtClean="0"/>
              <a:t> </a:t>
            </a:r>
            <a:r>
              <a:rPr lang="ru-RU" sz="2400" dirty="0"/>
              <a:t>– Содержание модели спиральной динамики </a:t>
            </a:r>
            <a:r>
              <a:rPr lang="ru-RU" sz="2400" dirty="0" err="1"/>
              <a:t>Грейвза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278653"/>
              </p:ext>
            </p:extLst>
          </p:nvPr>
        </p:nvGraphicFramePr>
        <p:xfrm>
          <a:off x="621804" y="476672"/>
          <a:ext cx="11377264" cy="6037832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4249156286"/>
                    </a:ext>
                  </a:extLst>
                </a:gridCol>
                <a:gridCol w="3329811">
                  <a:extLst>
                    <a:ext uri="{9D8B030D-6E8A-4147-A177-3AD203B41FA5}">
                      <a16:colId xmlns:a16="http://schemas.microsoft.com/office/drawing/2014/main" val="3359438033"/>
                    </a:ext>
                  </a:extLst>
                </a:gridCol>
                <a:gridCol w="3197271">
                  <a:extLst>
                    <a:ext uri="{9D8B030D-6E8A-4147-A177-3AD203B41FA5}">
                      <a16:colId xmlns:a16="http://schemas.microsoft.com/office/drawing/2014/main" val="77076629"/>
                    </a:ext>
                  </a:extLst>
                </a:gridCol>
                <a:gridCol w="3410022">
                  <a:extLst>
                    <a:ext uri="{9D8B030D-6E8A-4147-A177-3AD203B41FA5}">
                      <a16:colId xmlns:a16="http://schemas.microsoft.com/office/drawing/2014/main" val="848366754"/>
                    </a:ext>
                  </a:extLst>
                </a:gridCol>
              </a:tblGrid>
              <a:tr h="5958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Мемы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Системы ценностей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Цели «успешного» существования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600">
                          <a:effectLst/>
                        </a:rPr>
                        <a:t>Уровни способов приспособления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2368013"/>
                  </a:ext>
                </a:extLst>
              </a:tr>
              <a:tr h="1513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Оранжевый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мир, полный ресурсов и возможностей сделать все лучше и достичь процветания.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возможность/успех; соревнование ради результата; влияние; независимость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многогранный: прагматично добивающийся результатов и двигающийся вперед; проверяет возможности; способность к маневру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4626233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Зеленый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окружение, в котором человечество может найти любовь и исполнить свои цели взаимодействуя и делясь.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гармония/любовь; союз ради взаимного развития; сознание; чувство принадлежности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реалистичный: отвечающий на человеческие нужды; готовый к сотрудничеству; спонтанный; ищущий согласия; текучий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7367581"/>
                  </a:ext>
                </a:extLst>
              </a:tr>
              <a:tr h="12076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Желтый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хаотический организм, где изменение является нормой, неопределенность – приемлемым состоянием бытия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независимость/достоинство; быть частью живой системы; знание; хорошие вопросы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системный: функциональный; интегральный; независимый; экзистенциальный; гибкий; вопрошающий; принимающий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719315"/>
                  </a:ext>
                </a:extLst>
              </a:tr>
              <a:tr h="1513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Голубой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тонко сбалансированная система взаимосвязанных сил, где управление рисками находится в руках человечества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Мировое сообщество/жизненная сила; сохранение жизни на Земле; приспособление к  реальности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целостный: опирающийся на опыт;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трансперсональный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коллективное сознание; способный к сотрудничеству; взаимосвязанный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8040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67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1924" y="260648"/>
            <a:ext cx="9782801" cy="1728192"/>
          </a:xfrm>
        </p:spPr>
        <p:txBody>
          <a:bodyPr>
            <a:normAutofit lnSpcReduction="10000"/>
          </a:bodyPr>
          <a:lstStyle/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</a:rPr>
              <a:t>Модель предполагает</a:t>
            </a: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</a:rPr>
              <a:t>, что развитие циклично и седьмой уровень перекликается с первым, восьмой со вторым и так далее. В связи с этим появились понятия Первого Слоя, Второго Слоя и т.д., каждый из которых состоит из шести уровней систем мышления.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701923" y="2276872"/>
            <a:ext cx="9782801" cy="172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i="1" dirty="0">
                <a:solidFill>
                  <a:srgbClr val="0070C0"/>
                </a:solidFill>
              </a:rPr>
              <a:t>Важной особенностью данной модели является то, что каждый нечетный уровень является ориентированным преимущественно на индивидуальные ценности, а четный – на коллективные (кроме последнего, где коллективные и индивидуальные ценности находятся в гармонии). 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01923" y="4365104"/>
            <a:ext cx="9782801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i="1" dirty="0">
                <a:solidFill>
                  <a:srgbClr val="C00000"/>
                </a:solidFill>
              </a:rPr>
              <a:t>Как правило, общества неоднородны по </a:t>
            </a:r>
            <a:r>
              <a:rPr lang="ru-RU" sz="2400" b="1" i="1" dirty="0" err="1">
                <a:solidFill>
                  <a:srgbClr val="C00000"/>
                </a:solidFill>
              </a:rPr>
              <a:t>меметическому</a:t>
            </a:r>
            <a:r>
              <a:rPr lang="ru-RU" sz="2400" b="1" i="1" dirty="0">
                <a:solidFill>
                  <a:srgbClr val="C00000"/>
                </a:solidFill>
              </a:rPr>
              <a:t> составу, причем, чем более развитое, сложное общество – тем большее в нем существует разнообразие уровней. </a:t>
            </a:r>
          </a:p>
        </p:txBody>
      </p:sp>
    </p:spTree>
    <p:extLst>
      <p:ext uri="{BB962C8B-B14F-4D97-AF65-F5344CB8AC3E}">
        <p14:creationId xmlns:p14="http://schemas.microsoft.com/office/powerpoint/2010/main" val="415908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5148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Основные </a:t>
            </a:r>
            <a:r>
              <a:rPr lang="ru-RU" sz="3200" b="1" dirty="0"/>
              <a:t>принципы спиральной динамики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41884" y="692696"/>
            <a:ext cx="103691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1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Доминанта</a:t>
            </a:r>
            <a:r>
              <a:rPr lang="ru-RU" sz="2000" dirty="0"/>
              <a:t>. В организации, как правило, нет единой цельной культуры, но всегда есть доминирующая культура, которая задает принципы управления организацией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2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Конкурентоспособность</a:t>
            </a:r>
            <a:r>
              <a:rPr lang="ru-RU" sz="2000" dirty="0"/>
              <a:t>. Нет плохих или хороших типов культур. Есть конкурентоспособные и неконкурентоспособные культуры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3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Последовательность</a:t>
            </a:r>
            <a:r>
              <a:rPr lang="ru-RU" sz="2000" dirty="0"/>
              <a:t>. Развитие корпоративной культуры происходит последовательно, нельзя «перепрыгнуть» через уровень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4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Фундамент</a:t>
            </a:r>
            <a:r>
              <a:rPr lang="ru-RU" sz="2000" dirty="0"/>
              <a:t>. Новый уровень корпоративной культуры внедряется за счет хорошо работающих инструментов предыдущего уровня - эти инструменты являются фундаментом для следующего </a:t>
            </a:r>
            <a:r>
              <a:rPr lang="ru-RU" sz="2000" dirty="0" smtClean="0"/>
              <a:t>уровня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5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Кризис</a:t>
            </a:r>
            <a:r>
              <a:rPr lang="ru-RU" sz="2000" dirty="0"/>
              <a:t>. В ходе развития организации меняется тип корпоративной культуры, это происходит через кризисы управляемости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6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Препятствие</a:t>
            </a:r>
            <a:r>
              <a:rPr lang="ru-RU" sz="2000" dirty="0"/>
              <a:t>. Те принципы, за счет которых корпоративная культура развивалась и становилась сильнее, через какое-то время становятся главным препятствием, разрушающим </a:t>
            </a:r>
            <a:r>
              <a:rPr lang="ru-RU" sz="2000" dirty="0" smtClean="0"/>
              <a:t>организацию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0183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5148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Основные </a:t>
            </a:r>
            <a:r>
              <a:rPr lang="ru-RU" sz="3200" b="1" dirty="0"/>
              <a:t>принципы спиральной динамики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41884" y="692696"/>
            <a:ext cx="103691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7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Фон</a:t>
            </a:r>
            <a:r>
              <a:rPr lang="ru-RU" sz="2000" dirty="0"/>
              <a:t>. При переходе к новому типу корпоративной культуры старый тип никуда не девается, а остается в организации как вполне обыкновенное и всем привычное явление (фон), являющее основой для остальных типов культур.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8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Маятник</a:t>
            </a:r>
            <a:r>
              <a:rPr lang="ru-RU" sz="2000" dirty="0"/>
              <a:t>. Развитие происходит от индивидуалистичной культуры к коллективной, а потом обратно.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9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Мимикрия</a:t>
            </a:r>
            <a:r>
              <a:rPr lang="ru-RU" sz="2000" dirty="0"/>
              <a:t>. Организация может деградировать (</a:t>
            </a:r>
            <a:r>
              <a:rPr lang="ru-RU" sz="2000" dirty="0" err="1"/>
              <a:t>мимикрировать</a:t>
            </a:r>
            <a:r>
              <a:rPr lang="ru-RU" sz="2000" dirty="0"/>
              <a:t>) на ниже находящиеся уровни культуры вследствие </a:t>
            </a:r>
            <a:r>
              <a:rPr lang="ru-RU" sz="2000" dirty="0" err="1"/>
              <a:t>непрохождения</a:t>
            </a:r>
            <a:r>
              <a:rPr lang="ru-RU" sz="2000" dirty="0"/>
              <a:t> кризисов. Причем может «проваливаться» сразу на 2 уровня вниз. Например, это может произойти из-за того, что старые проверенные инструменты предыдущих уровней развития оказываются незаслуженно забытыми.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10 принцип</a:t>
            </a:r>
            <a:r>
              <a:rPr lang="ru-RU" sz="2000" dirty="0"/>
              <a:t>. </a:t>
            </a:r>
            <a:r>
              <a:rPr lang="ru-RU" sz="2000" b="1" i="1" dirty="0">
                <a:solidFill>
                  <a:srgbClr val="0070C0"/>
                </a:solidFill>
              </a:rPr>
              <a:t>Лидерство</a:t>
            </a:r>
            <a:r>
              <a:rPr lang="ru-RU" sz="2000" dirty="0"/>
              <a:t>. Для развития организации Лидер должен находиться на 0,5-1 уровень выше, чем культура организации. Развитие корпоративной культуры организации происходит только за счет улучшения менеджмента лидеров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67059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442888"/>
          </a:xfrm>
        </p:spPr>
        <p:txBody>
          <a:bodyPr rtlCol="0">
            <a:normAutofit fontScale="90000"/>
          </a:bodyPr>
          <a:lstStyle/>
          <a:p>
            <a:r>
              <a:rPr lang="ru-RU" b="1" dirty="0" smtClean="0"/>
              <a:t>1. Понятие </a:t>
            </a:r>
            <a:r>
              <a:rPr lang="ru-RU" b="1" dirty="0"/>
              <a:t>групповой динамики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93435" y="692696"/>
            <a:ext cx="9782801" cy="1396752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ru-RU" sz="2400" b="1" i="1" dirty="0">
                <a:solidFill>
                  <a:srgbClr val="C00000"/>
                </a:solidFill>
              </a:rPr>
              <a:t>Групповая динамика </a:t>
            </a:r>
            <a:r>
              <a:rPr lang="ru-RU" sz="2400" dirty="0"/>
              <a:t>(от др.-греч. </a:t>
            </a:r>
            <a:r>
              <a:rPr lang="ru-RU" sz="2400" dirty="0" err="1"/>
              <a:t>δυν</a:t>
            </a:r>
            <a:r>
              <a:rPr lang="ru-RU" sz="2400" dirty="0"/>
              <a:t>αμις, dynamis  – сила) – процессы взаимодействия членов группы, а также изучающее эти процессы научное направление, основателем которого считается Курт Левин.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93435" y="2276872"/>
            <a:ext cx="104411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Групповая динамика по его мнению должна рассматривать вопросы связанные с природой групп, закономерностях их развития и совершенствования, взаимодействия групп с индивидами, другими группами и институциональными образованиями.</a:t>
            </a:r>
            <a:endParaRPr lang="ru-RU" sz="24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98068" y="4437112"/>
            <a:ext cx="849694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/>
              <a:t>В 1945 г. Левин основал Исследовательский центр групповой динамики в Массачусетском технологическом институте</a:t>
            </a:r>
          </a:p>
        </p:txBody>
      </p:sp>
    </p:spTree>
    <p:extLst>
      <p:ext uri="{BB962C8B-B14F-4D97-AF65-F5344CB8AC3E}">
        <p14:creationId xmlns:p14="http://schemas.microsoft.com/office/powerpoint/2010/main" val="21502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658912"/>
          </a:xfrm>
        </p:spPr>
        <p:txBody>
          <a:bodyPr/>
          <a:lstStyle/>
          <a:p>
            <a:pPr algn="ctr"/>
            <a:r>
              <a:rPr lang="ru-RU" b="1" dirty="0"/>
              <a:t>4. Виды команд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463" y="908720"/>
            <a:ext cx="11881320" cy="8206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rgbClr val="C00000"/>
                </a:solidFill>
              </a:rPr>
              <a:t>1. Рабочие </a:t>
            </a:r>
            <a:r>
              <a:rPr lang="ru-RU" i="1" dirty="0">
                <a:solidFill>
                  <a:srgbClr val="C00000"/>
                </a:solidFill>
              </a:rPr>
              <a:t>команды и команды повышения </a:t>
            </a:r>
            <a:r>
              <a:rPr lang="ru-RU" i="1" dirty="0" smtClean="0">
                <a:solidFill>
                  <a:srgbClr val="C00000"/>
                </a:solidFill>
              </a:rPr>
              <a:t>эффективности/качества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9876" y="1729408"/>
            <a:ext cx="609282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ru-RU" sz="2000" dirty="0"/>
              <a:t>Отличительные признаки рабочих команд – ясность задачи и относительно высокая стабильность внешней среды и условий деятельности.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74332" y="3178702"/>
            <a:ext cx="6452865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/>
              <a:t>Чаще всего рабочие команды бывают постоянно </a:t>
            </a:r>
            <a:r>
              <a:rPr lang="ru-RU" sz="2000" dirty="0" smtClean="0"/>
              <a:t>действующими, состоят </a:t>
            </a:r>
            <a:r>
              <a:rPr lang="ru-RU" sz="2000" dirty="0"/>
              <a:t>из рядовых сотрудников, посвящающих все рабочее время ключевому процессу </a:t>
            </a:r>
            <a:r>
              <a:rPr lang="ru-RU" sz="2000" dirty="0" smtClean="0"/>
              <a:t>организации.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85900" y="4797152"/>
            <a:ext cx="9145016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/>
              <a:t>Команды повышения эффективности/качества </a:t>
            </a:r>
            <a:r>
              <a:rPr lang="ru-RU" sz="2000" dirty="0" smtClean="0"/>
              <a:t>формируются </a:t>
            </a:r>
            <a:r>
              <a:rPr lang="ru-RU" sz="2000" dirty="0"/>
              <a:t>как группы, выполняющие параллельные основному производственному процессу функции, из сотрудников различных специальностей и фокусируются на анализе проблем повышения эффективности тех или иных технологических или бизнес-процессов. </a:t>
            </a:r>
          </a:p>
        </p:txBody>
      </p:sp>
    </p:spTree>
    <p:extLst>
      <p:ext uri="{BB962C8B-B14F-4D97-AF65-F5344CB8AC3E}">
        <p14:creationId xmlns:p14="http://schemas.microsoft.com/office/powerpoint/2010/main" val="55141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899" y="188640"/>
            <a:ext cx="10081121" cy="8206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rgbClr val="C00000"/>
                </a:solidFill>
              </a:rPr>
              <a:t>2. </a:t>
            </a:r>
            <a:r>
              <a:rPr lang="ru-RU" i="1" dirty="0" err="1">
                <a:solidFill>
                  <a:srgbClr val="C00000"/>
                </a:solidFill>
              </a:rPr>
              <a:t>Межфункциональные</a:t>
            </a:r>
            <a:r>
              <a:rPr lang="ru-RU" i="1" dirty="0">
                <a:solidFill>
                  <a:srgbClr val="C00000"/>
                </a:solidFill>
              </a:rPr>
              <a:t> (</a:t>
            </a:r>
            <a:r>
              <a:rPr lang="ru-RU" i="1" dirty="0" err="1">
                <a:solidFill>
                  <a:srgbClr val="C00000"/>
                </a:solidFill>
              </a:rPr>
              <a:t>кроссфункциональные</a:t>
            </a:r>
            <a:r>
              <a:rPr lang="ru-RU" i="1" dirty="0">
                <a:solidFill>
                  <a:srgbClr val="C00000"/>
                </a:solidFill>
              </a:rPr>
              <a:t>) команды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3772" y="883324"/>
            <a:ext cx="11233248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 err="1"/>
              <a:t>Межфункциональной</a:t>
            </a:r>
            <a:r>
              <a:rPr lang="ru-RU" sz="2000" dirty="0"/>
              <a:t> (</a:t>
            </a:r>
            <a:r>
              <a:rPr lang="ru-RU" sz="2000" dirty="0" err="1"/>
              <a:t>кроссфункциональной</a:t>
            </a:r>
            <a:r>
              <a:rPr lang="ru-RU" sz="2000" dirty="0"/>
              <a:t>) командой (</a:t>
            </a:r>
            <a:r>
              <a:rPr lang="ru-RU" sz="2000" dirty="0" err="1"/>
              <a:t>cross-functional</a:t>
            </a:r>
            <a:r>
              <a:rPr lang="ru-RU" sz="2000" dirty="0"/>
              <a:t> </a:t>
            </a:r>
            <a:r>
              <a:rPr lang="ru-RU" sz="2000" dirty="0" err="1"/>
              <a:t>team</a:t>
            </a:r>
            <a:r>
              <a:rPr lang="ru-RU" sz="2000" dirty="0"/>
              <a:t>) можно назвать любую команду имеющую в своем составе специалистов разного профиля, однако на практике этот термин чаще всего применяется в отношении временных объединений, создаваемых из числа специалистов различных департаментов и уровней иерархии фирмы для решения комплексных задач.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70276" y="2598958"/>
            <a:ext cx="7128793" cy="1477328"/>
          </a:xfrm>
          <a:prstGeom prst="rect">
            <a:avLst/>
          </a:prstGeom>
          <a:solidFill>
            <a:srgbClr val="FEF4FD"/>
          </a:solidFill>
        </p:spPr>
        <p:txBody>
          <a:bodyPr wrap="square">
            <a:spAutoFit/>
          </a:bodyPr>
          <a:lstStyle/>
          <a:p>
            <a:r>
              <a:rPr lang="ru-RU" dirty="0" err="1"/>
              <a:t>Межфункциональные</a:t>
            </a:r>
            <a:r>
              <a:rPr lang="ru-RU" dirty="0"/>
              <a:t> команды появляются в растущих организациях, стремящихся к усилению горизонтальных </a:t>
            </a:r>
            <a:r>
              <a:rPr lang="ru-RU" dirty="0" err="1"/>
              <a:t>межфункциональных</a:t>
            </a:r>
            <a:r>
              <a:rPr lang="ru-RU" dirty="0"/>
              <a:t> связей. </a:t>
            </a:r>
            <a:r>
              <a:rPr lang="ru-RU" dirty="0" smtClean="0"/>
              <a:t>Для таких </a:t>
            </a:r>
            <a:r>
              <a:rPr lang="ru-RU" dirty="0"/>
              <a:t>команд характерно наличие конкретного задания, обозначающего результат, проблему или возможность.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5780" y="2944688"/>
            <a:ext cx="3888432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/>
              <a:t>К </a:t>
            </a:r>
            <a:r>
              <a:rPr lang="ru-RU" sz="2000" b="1" u="sng" dirty="0" err="1"/>
              <a:t>межфункциональным</a:t>
            </a:r>
            <a:r>
              <a:rPr lang="ru-RU" sz="2000" b="1" u="sng" dirty="0"/>
              <a:t> командам можно отнести следующие: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3752" y="4390499"/>
            <a:ext cx="2988332" cy="2062103"/>
          </a:xfrm>
          <a:prstGeom prst="rect">
            <a:avLst/>
          </a:prstGeom>
          <a:solidFill>
            <a:srgbClr val="D7F4FD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b="1" i="1" dirty="0"/>
              <a:t>Оперативные команды </a:t>
            </a:r>
            <a:r>
              <a:rPr lang="ru-RU" sz="1600" b="1" i="1" dirty="0" smtClean="0"/>
              <a:t>— </a:t>
            </a:r>
            <a:r>
              <a:rPr lang="ru-RU" sz="1600" b="1" i="1" dirty="0"/>
              <a:t>временное объединение специалистов различного профиля для анализа актуальных проблем и выработки соответствующих рекомендаций.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74132" y="4636720"/>
            <a:ext cx="3384376" cy="2062103"/>
          </a:xfrm>
          <a:prstGeom prst="rect">
            <a:avLst/>
          </a:prstGeom>
          <a:solidFill>
            <a:srgbClr val="D7F4FD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b="1" i="1" dirty="0"/>
              <a:t>Координационные команды (</a:t>
            </a:r>
            <a:r>
              <a:rPr lang="ru-RU" sz="1600" b="1" i="1" dirty="0" err="1"/>
              <a:t>coordinating</a:t>
            </a:r>
            <a:r>
              <a:rPr lang="ru-RU" sz="1600" b="1" i="1" dirty="0"/>
              <a:t> </a:t>
            </a:r>
            <a:r>
              <a:rPr lang="ru-RU" sz="1600" b="1" i="1" dirty="0" err="1"/>
              <a:t>teams</a:t>
            </a:r>
            <a:r>
              <a:rPr lang="ru-RU" sz="1600" b="1" i="1" dirty="0"/>
              <a:t>) — создаются в условиях сетевой организации для выработки стратегических решений и координации рабочих команд более низкого уровня.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606580" y="4636720"/>
            <a:ext cx="3960440" cy="1815882"/>
          </a:xfrm>
          <a:prstGeom prst="rect">
            <a:avLst/>
          </a:prstGeom>
          <a:solidFill>
            <a:srgbClr val="D7F4FD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600" b="1" i="1" dirty="0"/>
              <a:t>Интегрирующие команды (</a:t>
            </a:r>
            <a:r>
              <a:rPr lang="ru-RU" sz="1600" b="1" i="1" dirty="0" err="1"/>
              <a:t>integrating</a:t>
            </a:r>
            <a:r>
              <a:rPr lang="ru-RU" sz="1600" b="1" i="1" dirty="0"/>
              <a:t> </a:t>
            </a:r>
            <a:r>
              <a:rPr lang="ru-RU" sz="1600" b="1" i="1" dirty="0" err="1"/>
              <a:t>teams</a:t>
            </a:r>
            <a:r>
              <a:rPr lang="ru-RU" sz="1600" b="1" i="1" dirty="0"/>
              <a:t>) и команды-мосты (</a:t>
            </a:r>
            <a:r>
              <a:rPr lang="ru-RU" sz="1600" b="1" i="1" dirty="0" err="1"/>
              <a:t>interconnecting</a:t>
            </a:r>
            <a:r>
              <a:rPr lang="ru-RU" sz="1600" b="1" i="1" dirty="0"/>
              <a:t> </a:t>
            </a:r>
            <a:r>
              <a:rPr lang="ru-RU" sz="1600" b="1" i="1" dirty="0" err="1"/>
              <a:t>teams</a:t>
            </a:r>
            <a:r>
              <a:rPr lang="ru-RU" sz="1600" b="1" i="1" dirty="0"/>
              <a:t>) — своеобразие решаемых ими задач заключается в координации действий нескольких функциональных департаментов.</a:t>
            </a:r>
          </a:p>
        </p:txBody>
      </p:sp>
      <p:cxnSp>
        <p:nvCxnSpPr>
          <p:cNvPr id="14" name="Скругленная соединительная линия 13"/>
          <p:cNvCxnSpPr>
            <a:stCxn id="6" idx="2"/>
            <a:endCxn id="9" idx="0"/>
          </p:cNvCxnSpPr>
          <p:nvPr/>
        </p:nvCxnSpPr>
        <p:spPr>
          <a:xfrm rot="5400000">
            <a:off x="1783883" y="3824386"/>
            <a:ext cx="430148" cy="702078"/>
          </a:xfrm>
          <a:prstGeom prst="curvedConnector3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кругленная соединительная линия 15"/>
          <p:cNvCxnSpPr>
            <a:stCxn id="6" idx="2"/>
            <a:endCxn id="10" idx="0"/>
          </p:cNvCxnSpPr>
          <p:nvPr/>
        </p:nvCxnSpPr>
        <p:spPr>
          <a:xfrm rot="16200000" flipH="1">
            <a:off x="3469974" y="2840373"/>
            <a:ext cx="676369" cy="2916324"/>
          </a:xfrm>
          <a:prstGeom prst="curvedConnector3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>
            <a:stCxn id="6" idx="2"/>
            <a:endCxn id="11" idx="0"/>
          </p:cNvCxnSpPr>
          <p:nvPr/>
        </p:nvCxnSpPr>
        <p:spPr>
          <a:xfrm rot="16200000" flipH="1">
            <a:off x="5630214" y="680133"/>
            <a:ext cx="676369" cy="723680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25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899" y="133047"/>
            <a:ext cx="10081121" cy="5040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rgbClr val="C00000"/>
                </a:solidFill>
              </a:rPr>
              <a:t>3. Проектные </a:t>
            </a:r>
            <a:r>
              <a:rPr lang="ru-RU" i="1" dirty="0">
                <a:solidFill>
                  <a:srgbClr val="C00000"/>
                </a:solidFill>
              </a:rPr>
              <a:t>и творческие команды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3772" y="651752"/>
            <a:ext cx="1123324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/>
              <a:t>Различия между двумя этими видами команд четко не определяются и, по сути, заключаются в том, что проектные команды, как правило, используют технологии проектного </a:t>
            </a:r>
            <a:r>
              <a:rPr lang="ru-RU" dirty="0" smtClean="0"/>
              <a:t>менеджмента, </a:t>
            </a:r>
            <a:r>
              <a:rPr lang="ru-RU" dirty="0"/>
              <a:t>а команды, называемые «творческими», осуществляют управление менее технологично.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65794" y="5411266"/>
            <a:ext cx="8568952" cy="1015663"/>
          </a:xfrm>
          <a:prstGeom prst="rect">
            <a:avLst/>
          </a:prstGeom>
          <a:solidFill>
            <a:srgbClr val="FEF4FD"/>
          </a:solidFill>
        </p:spPr>
        <p:txBody>
          <a:bodyPr wrap="square">
            <a:spAutoFit/>
          </a:bodyPr>
          <a:lstStyle/>
          <a:p>
            <a:r>
              <a:rPr lang="ru-RU" sz="2000" dirty="0"/>
              <a:t>Для тех и других команд характерно решение актуальных для организации неповторимых, атипичных или инновационных задач в разных сферах человеческой деятельности.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66020" y="1694127"/>
            <a:ext cx="604867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Существенными признаками задач, решаемых такими командами, являются: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89756" y="2735216"/>
            <a:ext cx="2107102" cy="1200329"/>
          </a:xfrm>
          <a:prstGeom prst="rect">
            <a:avLst/>
          </a:prstGeom>
          <a:solidFill>
            <a:srgbClr val="D7F4FD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сложность и уникальность создаваемых продуктов/услуг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49996" y="3278544"/>
            <a:ext cx="3672408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высокая неопределенность окончательных характеристик создаваемых продуктов/услуг в момент начала работы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463985" y="3436693"/>
            <a:ext cx="1774851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четкие сроки начала и завершения работ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519900" y="2412050"/>
            <a:ext cx="1404156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заданные рамки ресурсов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75542" y="2733825"/>
            <a:ext cx="32692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высокая ориентация на потребности конкретного клиента, или «концепция постоянного уточнения»</a:t>
            </a:r>
          </a:p>
        </p:txBody>
      </p:sp>
      <p:cxnSp>
        <p:nvCxnSpPr>
          <p:cNvPr id="17" name="Скругленная соединительная линия 16"/>
          <p:cNvCxnSpPr>
            <a:stCxn id="6" idx="1"/>
            <a:endCxn id="2" idx="0"/>
          </p:cNvCxnSpPr>
          <p:nvPr/>
        </p:nvCxnSpPr>
        <p:spPr>
          <a:xfrm rot="10800000" flipV="1">
            <a:off x="1243308" y="2017292"/>
            <a:ext cx="1322713" cy="717923"/>
          </a:xfrm>
          <a:prstGeom prst="curved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кругленная соединительная линия 19"/>
          <p:cNvCxnSpPr>
            <a:stCxn id="6" idx="2"/>
            <a:endCxn id="7" idx="0"/>
          </p:cNvCxnSpPr>
          <p:nvPr/>
        </p:nvCxnSpPr>
        <p:spPr>
          <a:xfrm rot="5400000">
            <a:off x="4419235" y="2107423"/>
            <a:ext cx="938086" cy="1404156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кругленная соединительная линия 21"/>
          <p:cNvCxnSpPr>
            <a:stCxn id="6" idx="2"/>
            <a:endCxn id="13" idx="0"/>
          </p:cNvCxnSpPr>
          <p:nvPr/>
        </p:nvCxnSpPr>
        <p:spPr>
          <a:xfrm rot="16200000" flipH="1">
            <a:off x="6453587" y="1477226"/>
            <a:ext cx="393367" cy="2119829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6" idx="3"/>
            <a:endCxn id="8" idx="0"/>
          </p:cNvCxnSpPr>
          <p:nvPr/>
        </p:nvCxnSpPr>
        <p:spPr>
          <a:xfrm>
            <a:off x="8614692" y="2017293"/>
            <a:ext cx="1736719" cy="1419400"/>
          </a:xfrm>
          <a:prstGeom prst="curved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>
            <a:stCxn id="6" idx="3"/>
            <a:endCxn id="12" idx="1"/>
          </p:cNvCxnSpPr>
          <p:nvPr/>
        </p:nvCxnSpPr>
        <p:spPr>
          <a:xfrm>
            <a:off x="8614692" y="2017293"/>
            <a:ext cx="1905208" cy="856422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783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901" y="107186"/>
            <a:ext cx="10513168" cy="4484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rgbClr val="C00000"/>
                </a:solidFill>
              </a:rPr>
              <a:t>4. Географически </a:t>
            </a:r>
            <a:r>
              <a:rPr lang="ru-RU" i="1" dirty="0">
                <a:solidFill>
                  <a:srgbClr val="C00000"/>
                </a:solidFill>
              </a:rPr>
              <a:t>разнесенные и виртуальные команды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3772" y="883324"/>
            <a:ext cx="11233248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/>
              <a:t>К географически разнесенным </a:t>
            </a:r>
            <a:r>
              <a:rPr lang="ru-RU" sz="2000" dirty="0" smtClean="0"/>
              <a:t>и </a:t>
            </a:r>
            <a:r>
              <a:rPr lang="ru-RU" sz="2000" dirty="0"/>
              <a:t>виртуальным командам </a:t>
            </a:r>
            <a:r>
              <a:rPr lang="ru-RU" sz="2000" dirty="0" smtClean="0"/>
              <a:t>относятся </a:t>
            </a:r>
            <a:r>
              <a:rPr lang="ru-RU" sz="2000" dirty="0"/>
              <a:t>все команды, участники которых находятся в разных географических точках, взаимодействуют, в основном используя электронные средства связи, а также нередко сотрудничают с несколькими организациями.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38227" y="2421468"/>
            <a:ext cx="7128793" cy="1754326"/>
          </a:xfrm>
          <a:prstGeom prst="rect">
            <a:avLst/>
          </a:prstGeom>
          <a:solidFill>
            <a:srgbClr val="FEF4FD"/>
          </a:solidFill>
        </p:spPr>
        <p:txBody>
          <a:bodyPr wrap="square">
            <a:spAutoFit/>
          </a:bodyPr>
          <a:lstStyle/>
          <a:p>
            <a:r>
              <a:rPr lang="ru-RU" dirty="0"/>
              <a:t>По существу, все виртуальные команды следует признать географически разнесенными, так как даже в случае работы всех участников команды в одном городе их рабочие места расположены у компьютеров, находящихся в разных районах, а участники не имеют постоянного непосредственного общения.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41884" y="4725144"/>
            <a:ext cx="7092788" cy="1754326"/>
          </a:xfrm>
          <a:prstGeom prst="rect">
            <a:avLst/>
          </a:prstGeom>
          <a:solidFill>
            <a:srgbClr val="D7F4FD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При этом отнюдь не все географически разнесенные команды могут быть признаны виртуальными, так как понятие «виртуальная команда», строго говоря, относится только к тем из них, в которых все коммуникации осуществляются опосредованно и участники которых практически никогда не встречаются лицом к лицу. </a:t>
            </a:r>
          </a:p>
        </p:txBody>
      </p:sp>
    </p:spTree>
    <p:extLst>
      <p:ext uri="{BB962C8B-B14F-4D97-AF65-F5344CB8AC3E}">
        <p14:creationId xmlns:p14="http://schemas.microsoft.com/office/powerpoint/2010/main" val="277892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901" y="107186"/>
            <a:ext cx="10513168" cy="4484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rgbClr val="C00000"/>
                </a:solidFill>
              </a:rPr>
              <a:t>5. </a:t>
            </a:r>
            <a:r>
              <a:rPr lang="ru-RU" i="1" dirty="0" err="1" smtClean="0">
                <a:solidFill>
                  <a:srgbClr val="C00000"/>
                </a:solidFill>
              </a:rPr>
              <a:t>Кросскультурные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</a:rPr>
              <a:t>команды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14492" y="1124744"/>
            <a:ext cx="525658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/>
              <a:t>Кросс-культурные команды – это команды, члены и менеджмент которых являются носителями разных национальностей, религий, культурных особенностей.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19355" y="3789040"/>
            <a:ext cx="5079714" cy="2031325"/>
          </a:xfrm>
          <a:prstGeom prst="rect">
            <a:avLst/>
          </a:prstGeom>
          <a:solidFill>
            <a:srgbClr val="D7F4FD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В этой связи очень важно уметь приспосабливаться к разным языкам, разным ценностям, разным коммуникационным стилям, разным предпочтениям, разным нормам поведения и нормам работы, разным возрастам и разным религиям.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305790"/>
              </p:ext>
            </p:extLst>
          </p:nvPr>
        </p:nvGraphicFramePr>
        <p:xfrm>
          <a:off x="333772" y="966029"/>
          <a:ext cx="6048672" cy="5646022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793025388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4132080804"/>
                    </a:ext>
                  </a:extLst>
                </a:gridCol>
              </a:tblGrid>
              <a:tr h="2815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факторов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8524759"/>
                  </a:ext>
                </a:extLst>
              </a:tr>
              <a:tr h="477849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Индивидуализм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Коллективизм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Уважение к власти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Терпимость к власти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Приятие неопределенности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Неприятие неопределенности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Активное целевое поведение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Пассивное целевое поведение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 внедрения общих норм поведения и формирования сплоченности требуют вмешательства менеджеров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сплоченности осуществляется в ходе совместной деятельности и не требуют особого вмешательства менеджеров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команд, принадлежащих к одному и тому же уровню иерархической системы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команды представителями разных уровней иерархической системы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Постановка неоднозначных и неструктурированных задач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Постановка четких и структурированных задач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Материальное вознаграждение за выполнение задач как инструмент мотивации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взаимоотношений или повышение качества жизни как инструмент мотивации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136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05780" y="404553"/>
            <a:ext cx="6092825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/>
              <a:t>Факторы, влияющие на управление кросс-культурными командами</a:t>
            </a:r>
          </a:p>
        </p:txBody>
      </p:sp>
    </p:spTree>
    <p:extLst>
      <p:ext uri="{BB962C8B-B14F-4D97-AF65-F5344CB8AC3E}">
        <p14:creationId xmlns:p14="http://schemas.microsoft.com/office/powerpoint/2010/main" val="37133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901" y="107186"/>
            <a:ext cx="10513168" cy="4484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rgbClr val="C00000"/>
                </a:solidFill>
              </a:rPr>
              <a:t>6. Управленческие </a:t>
            </a:r>
            <a:r>
              <a:rPr lang="ru-RU" i="1" dirty="0">
                <a:solidFill>
                  <a:srgbClr val="C00000"/>
                </a:solidFill>
              </a:rPr>
              <a:t>команды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08176" y="781430"/>
            <a:ext cx="842493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Управленческие команды представляют </a:t>
            </a:r>
            <a:r>
              <a:rPr lang="ru-RU" dirty="0"/>
              <a:t>собой диффузную группу специалистов, работающих хоть и на одном уровне организационной иерархии, но вполне независимо друг от друга и в разных функциональных областях менеджмента.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81844" y="2218885"/>
            <a:ext cx="943304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Управленческие команды можно считать наиболее сложной и высокоорганизованной формой командного менеджмента в силу одновременного действия следующих факторов: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89755" y="3866998"/>
            <a:ext cx="2820848" cy="2308324"/>
          </a:xfrm>
          <a:prstGeom prst="rect">
            <a:avLst/>
          </a:prstGeom>
          <a:solidFill>
            <a:srgbClr val="D7F4FD"/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особенно высокая подверженность влиянию быстро меняющейся и все усложняющейся внешней среды, обусловленная положением команд в организационной иерархии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338284" y="4160187"/>
            <a:ext cx="2736304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значимость деятельности и решаемых задач для обеспечения долгосрочного успеха организации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9896458" y="4065545"/>
            <a:ext cx="2145439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сложный состав команд в плане выраженности лидерского потенциала у большинства их участников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22504" y="4509120"/>
            <a:ext cx="255624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высокие неопределенность, масштаб и сложность решаемых командами задач</a:t>
            </a:r>
          </a:p>
        </p:txBody>
      </p:sp>
      <p:cxnSp>
        <p:nvCxnSpPr>
          <p:cNvPr id="22" name="Скругленная соединительная линия 21"/>
          <p:cNvCxnSpPr>
            <a:stCxn id="17" idx="2"/>
            <a:endCxn id="18" idx="0"/>
          </p:cNvCxnSpPr>
          <p:nvPr/>
        </p:nvCxnSpPr>
        <p:spPr>
          <a:xfrm rot="5400000">
            <a:off x="3286883" y="1455512"/>
            <a:ext cx="724783" cy="4098189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кругленная соединительная линия 22"/>
          <p:cNvCxnSpPr>
            <a:stCxn id="17" idx="2"/>
            <a:endCxn id="19" idx="0"/>
          </p:cNvCxnSpPr>
          <p:nvPr/>
        </p:nvCxnSpPr>
        <p:spPr>
          <a:xfrm rot="5400000">
            <a:off x="4693416" y="3155235"/>
            <a:ext cx="1017972" cy="991932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17" idx="2"/>
            <a:endCxn id="21" idx="0"/>
          </p:cNvCxnSpPr>
          <p:nvPr/>
        </p:nvCxnSpPr>
        <p:spPr>
          <a:xfrm rot="16200000" flipH="1">
            <a:off x="6266044" y="2574538"/>
            <a:ext cx="1366905" cy="2502257"/>
          </a:xfrm>
          <a:prstGeom prst="curved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кругленная соединительная линия 24"/>
          <p:cNvCxnSpPr>
            <a:endCxn id="20" idx="0"/>
          </p:cNvCxnSpPr>
          <p:nvPr/>
        </p:nvCxnSpPr>
        <p:spPr>
          <a:xfrm>
            <a:off x="5696182" y="3142215"/>
            <a:ext cx="5272996" cy="923330"/>
          </a:xfrm>
          <a:prstGeom prst="curved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49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8069" y="2420888"/>
            <a:ext cx="6192688" cy="1239837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СПАСИБО ЗА ВНИМАНИЕ!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158568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3892" y="5805264"/>
            <a:ext cx="9782801" cy="436909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Рисунок </a:t>
            </a:r>
            <a:r>
              <a:rPr lang="ru-RU" sz="2400" dirty="0" smtClean="0"/>
              <a:t>1 </a:t>
            </a:r>
            <a:r>
              <a:rPr lang="ru-RU" sz="2400" dirty="0"/>
              <a:t>– Важнейшие процессы групповой </a:t>
            </a:r>
            <a:r>
              <a:rPr lang="ru-RU" sz="2400" dirty="0" smtClean="0"/>
              <a:t>динамики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908" y="260648"/>
            <a:ext cx="9891148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5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730920"/>
          </a:xfrm>
        </p:spPr>
        <p:txBody>
          <a:bodyPr>
            <a:noAutofit/>
          </a:bodyPr>
          <a:lstStyle/>
          <a:p>
            <a:r>
              <a:rPr lang="ru-RU" sz="2400" dirty="0" err="1"/>
              <a:t>Редли</a:t>
            </a:r>
            <a:r>
              <a:rPr lang="ru-RU" sz="2400" dirty="0"/>
              <a:t> </a:t>
            </a:r>
            <a:r>
              <a:rPr lang="ru-RU" sz="2400" dirty="0" err="1"/>
              <a:t>Бренден</a:t>
            </a:r>
            <a:r>
              <a:rPr lang="ru-RU" sz="2400" dirty="0"/>
              <a:t> в процессе реализации групповой динамики выделяет пять уровней проблем: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19196402"/>
              </p:ext>
            </p:extLst>
          </p:nvPr>
        </p:nvGraphicFramePr>
        <p:xfrm>
          <a:off x="333772" y="941904"/>
          <a:ext cx="11593288" cy="5655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485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442887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Выделяют следующие основные факторы группового поведения: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12289396"/>
              </p:ext>
            </p:extLst>
          </p:nvPr>
        </p:nvGraphicFramePr>
        <p:xfrm>
          <a:off x="909836" y="548680"/>
          <a:ext cx="9649071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814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9956" y="692696"/>
            <a:ext cx="9782801" cy="4572000"/>
          </a:xfrm>
        </p:spPr>
        <p:txBody>
          <a:bodyPr/>
          <a:lstStyle/>
          <a:p>
            <a:r>
              <a:rPr lang="ru-RU" dirty="0" smtClean="0"/>
              <a:t>Эти факторы являются </a:t>
            </a:r>
            <a:r>
              <a:rPr lang="ru-RU" dirty="0"/>
              <a:t>показателем профессионально-групповых усилий, </a:t>
            </a:r>
            <a:r>
              <a:rPr lang="ru-RU" dirty="0" smtClean="0"/>
              <a:t>которые показывают</a:t>
            </a:r>
            <a:r>
              <a:rPr lang="ru-RU" dirty="0"/>
              <a:t>, насколько человеческий потенциал группы воплотился в конкретные дела, насколько признаны трудовые усилия профессиональной группы, если оплата труда ее работников начисляется по конечным результатам. </a:t>
            </a:r>
          </a:p>
          <a:p>
            <a:r>
              <a:rPr lang="ru-RU" dirty="0"/>
              <a:t>Факторы группового характера влияют на групповую  динамику  так же, как и факторы индивидуального характера. </a:t>
            </a:r>
          </a:p>
        </p:txBody>
      </p:sp>
    </p:spTree>
    <p:extLst>
      <p:ext uri="{BB962C8B-B14F-4D97-AF65-F5344CB8AC3E}">
        <p14:creationId xmlns:p14="http://schemas.microsoft.com/office/powerpoint/2010/main" val="83053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58690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2. Модель </a:t>
            </a:r>
            <a:r>
              <a:rPr lang="ru-RU" sz="3200" b="1" dirty="0" err="1"/>
              <a:t>Дрекслера</a:t>
            </a:r>
            <a:r>
              <a:rPr lang="ru-RU" sz="3200" b="1" dirty="0"/>
              <a:t> – </a:t>
            </a:r>
            <a:r>
              <a:rPr lang="ru-RU" sz="3200" b="1" dirty="0" err="1" smtClean="0"/>
              <a:t>Сиббета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82244" y="796064"/>
            <a:ext cx="7172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Модель поведения команды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Аллана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Дрекслера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и Дэвида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Сиббета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Drexler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/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Sibbet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Team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Performance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™) выделяет 7 фаз формирования команды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1964" y="1988840"/>
            <a:ext cx="969322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/>
              <a:t>В каждой фазе участники проекта задают себе главный вопрос, испытывают характерные чувства и сталкиваются с определенным набором нерешенных проблем</a:t>
            </a:r>
            <a:r>
              <a:rPr lang="ru-RU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 smtClean="0"/>
              <a:t>И </a:t>
            </a:r>
            <a:r>
              <a:rPr lang="ru-RU" sz="2000" dirty="0"/>
              <a:t>команде, и отдельным ее членам необходимо последовательно пройти все семь фаз и столкнуться со всеми перечисленными негативными эмоциями и фрустрациями. </a:t>
            </a:r>
            <a:endParaRPr lang="ru-RU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/>
              <a:t>Таким образом, принципиально важно и для руководителя, и для сотрудников – понимать, на каком этапе вы находитесь лично и все вместе, делать скидку на это и искать ответ на главный вопрос фазы.</a:t>
            </a:r>
          </a:p>
        </p:txBody>
      </p:sp>
    </p:spTree>
    <p:extLst>
      <p:ext uri="{BB962C8B-B14F-4D97-AF65-F5344CB8AC3E}">
        <p14:creationId xmlns:p14="http://schemas.microsoft.com/office/powerpoint/2010/main" val="120168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804" y="6309320"/>
            <a:ext cx="11377264" cy="447749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Рисунок </a:t>
            </a:r>
            <a:r>
              <a:rPr lang="ru-RU" sz="2400" dirty="0" smtClean="0"/>
              <a:t>2 </a:t>
            </a:r>
            <a:r>
              <a:rPr lang="ru-RU" sz="2400" dirty="0"/>
              <a:t>– Модель командной динамики </a:t>
            </a:r>
            <a:r>
              <a:rPr lang="ru-RU" sz="2400" dirty="0" err="1"/>
              <a:t>Дрекслера</a:t>
            </a:r>
            <a:r>
              <a:rPr lang="ru-RU" sz="2400" dirty="0"/>
              <a:t> – </a:t>
            </a:r>
            <a:r>
              <a:rPr lang="ru-RU" sz="2400" dirty="0" err="1"/>
              <a:t>Сиббета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804" y="24920"/>
            <a:ext cx="11233248" cy="629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85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5079" y="388236"/>
            <a:ext cx="9782801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Мудрое управление и командное поведение, выстроенные по модели </a:t>
            </a:r>
            <a:r>
              <a:rPr lang="ru-RU" sz="2400" dirty="0" err="1"/>
              <a:t>Дрекслера</a:t>
            </a:r>
            <a:r>
              <a:rPr lang="ru-RU" sz="2400" dirty="0"/>
              <a:t> – </a:t>
            </a:r>
            <a:r>
              <a:rPr lang="ru-RU" sz="2400" dirty="0" err="1"/>
              <a:t>Сиббета</a:t>
            </a:r>
            <a:r>
              <a:rPr lang="ru-RU" sz="2400" dirty="0"/>
              <a:t>, помогут выйти на этап эффективной командной работы, </a:t>
            </a:r>
            <a:r>
              <a:rPr lang="ru-RU" sz="2400" dirty="0" smtClean="0"/>
              <a:t>когда: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76505348"/>
              </p:ext>
            </p:extLst>
          </p:nvPr>
        </p:nvGraphicFramePr>
        <p:xfrm>
          <a:off x="1557908" y="1771089"/>
          <a:ext cx="10297144" cy="1772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42084" y="4149080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C00000"/>
                </a:solidFill>
              </a:rPr>
              <a:t>Тем не менее, команда – динамическая структура, и движение по фазам все равно будет периодически происходить и у всего коллектива, и у отдельных сотрудников.</a:t>
            </a:r>
          </a:p>
        </p:txBody>
      </p:sp>
    </p:spTree>
    <p:extLst>
      <p:ext uri="{BB962C8B-B14F-4D97-AF65-F5344CB8AC3E}">
        <p14:creationId xmlns:p14="http://schemas.microsoft.com/office/powerpoint/2010/main" val="370151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Оформление &quot;Воздушные шары&quot;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9442686_TF03460631" id="{61B135AD-1CDD-425E-95A2-F0FAFED9D243}" vid="{2FBDBEA9-021E-4D0E-8008-00BE248A77CE}"/>
    </a:ext>
  </a:extLst>
</a:theme>
</file>

<file path=ppt/theme/theme2.xml><?xml version="1.0" encoding="utf-8"?>
<a:theme xmlns:a="http://schemas.openxmlformats.org/drawingml/2006/main" name="Тема Offic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с оформлением Воздушные шары</Template>
  <TotalTime>3957</TotalTime>
  <Words>2746</Words>
  <Application>Microsoft Office PowerPoint</Application>
  <PresentationFormat>Произвольный</PresentationFormat>
  <Paragraphs>207</Paragraphs>
  <Slides>26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Arial Unicode MS</vt:lpstr>
      <vt:lpstr>Calibri</vt:lpstr>
      <vt:lpstr>Century Gothic</vt:lpstr>
      <vt:lpstr>Euphemia</vt:lpstr>
      <vt:lpstr>Times New Roman</vt:lpstr>
      <vt:lpstr>Wingdings</vt:lpstr>
      <vt:lpstr>Оформление "Воздушные шары"</vt:lpstr>
      <vt:lpstr>Тема 6. Командная динамика</vt:lpstr>
      <vt:lpstr>1. Понятие групповой динамики</vt:lpstr>
      <vt:lpstr>Рисунок 1 – Важнейшие процессы групповой динамики</vt:lpstr>
      <vt:lpstr>Редли Бренден в процессе реализации групповой динамики выделяет пять уровней проблем:</vt:lpstr>
      <vt:lpstr>Выделяют следующие основные факторы группового поведения:</vt:lpstr>
      <vt:lpstr>Презентация PowerPoint</vt:lpstr>
      <vt:lpstr>2. Модель Дрекслера – Сиббета</vt:lpstr>
      <vt:lpstr>Рисунок 2 – Модель командной динамики Дрекслера – Сиббета</vt:lpstr>
      <vt:lpstr>Презентация PowerPoint</vt:lpstr>
      <vt:lpstr>Таблица 1 – Фазы формирования команды модели Дрекслера – Сиббета</vt:lpstr>
      <vt:lpstr>Таблица 1 – Фазы формирования команды модели Дрекслера – Сиббета</vt:lpstr>
      <vt:lpstr>3. Модель спиральной динамики Грейвза</vt:lpstr>
      <vt:lpstr>Рисунок 3 – Спиральная Динамика Клэра Грэйвза</vt:lpstr>
      <vt:lpstr>Презентация PowerPoint</vt:lpstr>
      <vt:lpstr>Таблица 2 – Содержание модели спиральной динамики Грейвза</vt:lpstr>
      <vt:lpstr>Таблица 2 – Содержание модели спиральной динамики Грейвза</vt:lpstr>
      <vt:lpstr>Презентация PowerPoint</vt:lpstr>
      <vt:lpstr>Основные принципы спиральной динамики</vt:lpstr>
      <vt:lpstr>Основные принципы спиральной динамики</vt:lpstr>
      <vt:lpstr>4. Виды команд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Командная динамика</dc:title>
  <dc:creator>Олька</dc:creator>
  <cp:lastModifiedBy>Олька</cp:lastModifiedBy>
  <cp:revision>16</cp:revision>
  <dcterms:created xsi:type="dcterms:W3CDTF">2021-04-23T10:45:21Z</dcterms:created>
  <dcterms:modified xsi:type="dcterms:W3CDTF">2021-11-25T08:58:17Z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